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1"/>
  </p:notesMasterIdLst>
  <p:sldIdLst>
    <p:sldId id="256" r:id="rId2"/>
    <p:sldId id="263" r:id="rId3"/>
    <p:sldId id="265" r:id="rId4"/>
    <p:sldId id="266" r:id="rId5"/>
    <p:sldId id="268" r:id="rId6"/>
    <p:sldId id="257" r:id="rId7"/>
    <p:sldId id="272" r:id="rId8"/>
    <p:sldId id="276" r:id="rId9"/>
    <p:sldId id="267" r:id="rId10"/>
    <p:sldId id="261" r:id="rId11"/>
    <p:sldId id="260" r:id="rId12"/>
    <p:sldId id="262" r:id="rId13"/>
    <p:sldId id="274" r:id="rId14"/>
    <p:sldId id="271" r:id="rId15"/>
    <p:sldId id="273" r:id="rId16"/>
    <p:sldId id="264" r:id="rId17"/>
    <p:sldId id="269" r:id="rId18"/>
    <p:sldId id="270"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4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image" Target="../media/image8.emf"/><Relationship Id="rId2"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5.emf"/><Relationship Id="rId3"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image" Target="../media/image16.emf"/><Relationship Id="rId2"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image" Target="../media/image21.emf"/><Relationship Id="rId2"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6.emf"/><Relationship Id="rId1" Type="http://schemas.openxmlformats.org/officeDocument/2006/relationships/image" Target="../media/image24.emf"/><Relationship Id="rId2"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AF1B2-34C8-5448-96D5-A16E691ADBCB}" type="datetimeFigureOut">
              <a:rPr lang="en-US" smtClean="0"/>
              <a:t>9/2/15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EA5E5-527E-CB46-BA26-2D77C460B996}" type="slidenum">
              <a:rPr lang="en-US" smtClean="0"/>
              <a:t>‹#›</a:t>
            </a:fld>
            <a:endParaRPr lang="en-US"/>
          </a:p>
        </p:txBody>
      </p:sp>
    </p:spTree>
    <p:extLst>
      <p:ext uri="{BB962C8B-B14F-4D97-AF65-F5344CB8AC3E}">
        <p14:creationId xmlns:p14="http://schemas.microsoft.com/office/powerpoint/2010/main" val="25731704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Advection</a:t>
            </a:r>
            <a:r>
              <a:rPr lang="en-US" baseline="0" dirty="0" smtClean="0"/>
              <a:t> for APE’ rate is -3e7 W, and the average APE’ reservoir is 8.7e14 J.  The ratio of the reservoir to the rate gives a “draining” timescale of 11 months.</a:t>
            </a:r>
          </a:p>
          <a:p>
            <a:r>
              <a:rPr lang="en-US" baseline="0" dirty="0" smtClean="0"/>
              <a:t>The means of the other terms are Mixing = 1e7W, </a:t>
            </a:r>
            <a:r>
              <a:rPr lang="en-US" baseline="0" dirty="0" err="1" smtClean="0"/>
              <a:t>dAPE</a:t>
            </a:r>
            <a:r>
              <a:rPr lang="en-US" baseline="0" dirty="0" smtClean="0"/>
              <a:t>/</a:t>
            </a:r>
            <a:r>
              <a:rPr lang="en-US" baseline="0" dirty="0" err="1" smtClean="0"/>
              <a:t>dt</a:t>
            </a:r>
            <a:r>
              <a:rPr lang="en-US" baseline="0" dirty="0" smtClean="0"/>
              <a:t> = -1e7, Background = 1e7, so none can be neglected!  At least the mixing is consistently positive.  One inconsistency is that in the plot is looks like the mean APE rate should be positive because it ends higher than </a:t>
            </a:r>
            <a:r>
              <a:rPr lang="en-US" baseline="0" smtClean="0"/>
              <a:t>it began.</a:t>
            </a:r>
            <a:endParaRPr lang="en-US"/>
          </a:p>
        </p:txBody>
      </p:sp>
      <p:sp>
        <p:nvSpPr>
          <p:cNvPr id="4" name="Slide Number Placeholder 3"/>
          <p:cNvSpPr>
            <a:spLocks noGrp="1"/>
          </p:cNvSpPr>
          <p:nvPr>
            <p:ph type="sldNum" sz="quarter" idx="10"/>
          </p:nvPr>
        </p:nvSpPr>
        <p:spPr/>
        <p:txBody>
          <a:bodyPr/>
          <a:lstStyle/>
          <a:p>
            <a:fld id="{2D6EA5E5-527E-CB46-BA26-2D77C460B996}" type="slidenum">
              <a:rPr lang="en-US" smtClean="0"/>
              <a:t>18</a:t>
            </a:fld>
            <a:endParaRPr lang="en-US"/>
          </a:p>
        </p:txBody>
      </p:sp>
    </p:spTree>
    <p:extLst>
      <p:ext uri="{BB962C8B-B14F-4D97-AF65-F5344CB8AC3E}">
        <p14:creationId xmlns:p14="http://schemas.microsoft.com/office/powerpoint/2010/main" val="32463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September 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September 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A8E1CE-37F8-4102-8DF9-852A0A51F293}" type="datetime4">
              <a:rPr lang="en-US" smtClean="0"/>
              <a:pPr/>
              <a:t>September 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33F43-3E86-47E4-BFBB-2476D384E1C6}" type="datetime4">
              <a:rPr lang="en-US" smtClean="0"/>
              <a:pPr/>
              <a:t>September 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September 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September 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September 2,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September 2,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September 2,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September 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7D0EFEE-2756-4A20-BF2A-63F0A94F99AC}" type="datetime4">
              <a:rPr lang="en-US" smtClean="0"/>
              <a:pPr/>
              <a:t>September 2, 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oleObject" Target="../embeddings/oleObject21.bin"/><Relationship Id="rId13"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16.bin"/><Relationship Id="rId4" Type="http://schemas.openxmlformats.org/officeDocument/2006/relationships/image" Target="../media/image16.emf"/><Relationship Id="rId5" Type="http://schemas.openxmlformats.org/officeDocument/2006/relationships/oleObject" Target="../embeddings/oleObject17.bin"/><Relationship Id="rId6" Type="http://schemas.openxmlformats.org/officeDocument/2006/relationships/image" Target="../media/image17.emf"/><Relationship Id="rId7" Type="http://schemas.openxmlformats.org/officeDocument/2006/relationships/oleObject" Target="../embeddings/oleObject18.bin"/><Relationship Id="rId8" Type="http://schemas.openxmlformats.org/officeDocument/2006/relationships/oleObject" Target="../embeddings/oleObject19.bin"/><Relationship Id="rId9" Type="http://schemas.openxmlformats.org/officeDocument/2006/relationships/image" Target="../media/image18.emf"/><Relationship Id="rId10"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image" Target="../media/image22.emf"/><Relationship Id="rId13" Type="http://schemas.openxmlformats.org/officeDocument/2006/relationships/oleObject" Target="../embeddings/oleObject29.bin"/><Relationship Id="rId14" Type="http://schemas.openxmlformats.org/officeDocument/2006/relationships/image" Target="../media/image23.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2.bin"/><Relationship Id="rId4" Type="http://schemas.openxmlformats.org/officeDocument/2006/relationships/image" Target="../media/image21.emf"/><Relationship Id="rId5" Type="http://schemas.openxmlformats.org/officeDocument/2006/relationships/oleObject" Target="../embeddings/oleObject23.bin"/><Relationship Id="rId6" Type="http://schemas.openxmlformats.org/officeDocument/2006/relationships/image" Target="../media/image17.emf"/><Relationship Id="rId7" Type="http://schemas.openxmlformats.org/officeDocument/2006/relationships/oleObject" Target="../embeddings/oleObject24.bin"/><Relationship Id="rId8" Type="http://schemas.openxmlformats.org/officeDocument/2006/relationships/oleObject" Target="../embeddings/oleObject25.bin"/><Relationship Id="rId9" Type="http://schemas.openxmlformats.org/officeDocument/2006/relationships/oleObject" Target="../embeddings/oleObject26.bin"/><Relationship Id="rId10"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24.emf"/><Relationship Id="rId5" Type="http://schemas.openxmlformats.org/officeDocument/2006/relationships/oleObject" Target="../embeddings/oleObject31.bin"/><Relationship Id="rId6" Type="http://schemas.openxmlformats.org/officeDocument/2006/relationships/image" Target="../media/image25.emf"/><Relationship Id="rId7" Type="http://schemas.openxmlformats.org/officeDocument/2006/relationships/oleObject" Target="../embeddings/oleObject32.bin"/><Relationship Id="rId8" Type="http://schemas.openxmlformats.org/officeDocument/2006/relationships/image" Target="../media/image19.emf"/><Relationship Id="rId9" Type="http://schemas.openxmlformats.org/officeDocument/2006/relationships/oleObject" Target="../embeddings/oleObject33.bin"/><Relationship Id="rId10" Type="http://schemas.openxmlformats.org/officeDocument/2006/relationships/image" Target="../media/image2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oleObject" Target="../embeddings/oleObject1.bin"/><Relationship Id="rId5" Type="http://schemas.openxmlformats.org/officeDocument/2006/relationships/image" Target="../media/image5.e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5.bin"/><Relationship Id="rId4" Type="http://schemas.openxmlformats.org/officeDocument/2006/relationships/image" Target="../media/image8.emf"/><Relationship Id="rId5" Type="http://schemas.openxmlformats.org/officeDocument/2006/relationships/oleObject" Target="../embeddings/oleObject6.bin"/><Relationship Id="rId6" Type="http://schemas.openxmlformats.org/officeDocument/2006/relationships/image" Target="../media/image9.emf"/><Relationship Id="rId7" Type="http://schemas.openxmlformats.org/officeDocument/2006/relationships/oleObject" Target="../embeddings/oleObject7.bin"/><Relationship Id="rId8" Type="http://schemas.openxmlformats.org/officeDocument/2006/relationships/image" Target="../media/image10.emf"/><Relationship Id="rId9" Type="http://schemas.openxmlformats.org/officeDocument/2006/relationships/oleObject" Target="../embeddings/oleObject8.bin"/><Relationship Id="rId10"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3.emf"/><Relationship Id="rId5" Type="http://schemas.openxmlformats.org/officeDocument/2006/relationships/oleObject" Target="../embeddings/oleObject11.bin"/><Relationship Id="rId6" Type="http://schemas.openxmlformats.org/officeDocument/2006/relationships/oleObject" Target="../embeddings/oleObject12.bin"/><Relationship Id="rId7" Type="http://schemas.openxmlformats.org/officeDocument/2006/relationships/oleObject" Target="../embeddings/oleObject13.bin"/><Relationship Id="rId8" Type="http://schemas.openxmlformats.org/officeDocument/2006/relationships/image" Target="../media/image5.emf"/><Relationship Id="rId9" Type="http://schemas.openxmlformats.org/officeDocument/2006/relationships/oleObject" Target="../embeddings/oleObject14.bin"/><Relationship Id="rId10"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Closed Energy Budgets for Regional Numerical Simulations</a:t>
            </a:r>
          </a:p>
        </p:txBody>
      </p:sp>
      <p:sp>
        <p:nvSpPr>
          <p:cNvPr id="3" name="Subtitle 2"/>
          <p:cNvSpPr>
            <a:spLocks noGrp="1"/>
          </p:cNvSpPr>
          <p:nvPr>
            <p:ph type="subTitle" idx="1"/>
          </p:nvPr>
        </p:nvSpPr>
        <p:spPr/>
        <p:txBody>
          <a:bodyPr/>
          <a:lstStyle/>
          <a:p>
            <a:r>
              <a:rPr lang="en-US" dirty="0" smtClean="0"/>
              <a:t>Parker MacCready</a:t>
            </a:r>
          </a:p>
          <a:p>
            <a:r>
              <a:rPr lang="en-US" dirty="0" smtClean="0"/>
              <a:t>University of </a:t>
            </a:r>
            <a:r>
              <a:rPr lang="en-US" dirty="0"/>
              <a:t>W</a:t>
            </a:r>
            <a:r>
              <a:rPr lang="en-US" dirty="0" smtClean="0"/>
              <a:t>ashington</a:t>
            </a:r>
            <a:endParaRPr lang="en-US" dirty="0"/>
          </a:p>
        </p:txBody>
      </p:sp>
    </p:spTree>
    <p:extLst>
      <p:ext uri="{BB962C8B-B14F-4D97-AF65-F5344CB8AC3E}">
        <p14:creationId xmlns:p14="http://schemas.microsoft.com/office/powerpoint/2010/main" val="12049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 Equation</a:t>
            </a:r>
            <a:endParaRPr lang="en-US" dirty="0"/>
          </a:p>
        </p:txBody>
      </p:sp>
      <p:sp>
        <p:nvSpPr>
          <p:cNvPr id="3" name="Content Placeholder 2"/>
          <p:cNvSpPr>
            <a:spLocks noGrp="1"/>
          </p:cNvSpPr>
          <p:nvPr>
            <p:ph idx="1"/>
          </p:nvPr>
        </p:nvSpPr>
        <p:spPr>
          <a:xfrm>
            <a:off x="457200" y="1543554"/>
            <a:ext cx="7103700" cy="634602"/>
          </a:xfrm>
        </p:spPr>
        <p:txBody>
          <a:bodyPr>
            <a:normAutofit fontScale="92500"/>
          </a:bodyPr>
          <a:lstStyle/>
          <a:p>
            <a:r>
              <a:rPr lang="en-US" dirty="0"/>
              <a:t>T</a:t>
            </a:r>
            <a:r>
              <a:rPr lang="en-US" dirty="0" smtClean="0"/>
              <a:t>ake dot-product of ρ</a:t>
            </a:r>
            <a:r>
              <a:rPr lang="en-US" baseline="-25000" dirty="0" smtClean="0"/>
              <a:t>0</a:t>
            </a:r>
            <a:r>
              <a:rPr lang="en-US" b="1" dirty="0" smtClean="0"/>
              <a:t>u</a:t>
            </a:r>
            <a:r>
              <a:rPr lang="en-US" dirty="0" smtClean="0"/>
              <a:t> with </a:t>
            </a:r>
            <a:r>
              <a:rPr lang="en-US" b="1" dirty="0" smtClean="0"/>
              <a:t>x</a:t>
            </a:r>
            <a:r>
              <a:rPr lang="en-US" dirty="0" smtClean="0"/>
              <a:t>-mom (incompressible):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199266017"/>
              </p:ext>
            </p:extLst>
          </p:nvPr>
        </p:nvGraphicFramePr>
        <p:xfrm>
          <a:off x="666218" y="2207991"/>
          <a:ext cx="3937000" cy="965200"/>
        </p:xfrm>
        <a:graphic>
          <a:graphicData uri="http://schemas.openxmlformats.org/presentationml/2006/ole">
            <mc:AlternateContent xmlns:mc="http://schemas.openxmlformats.org/markup-compatibility/2006">
              <mc:Choice xmlns:v="urn:schemas-microsoft-com:vml" Requires="v">
                <p:oleObj spid="_x0000_s4523" name="Equation" r:id="rId3" imgW="1968500" imgH="482600" progId="Equation.DSMT4">
                  <p:embed/>
                </p:oleObj>
              </mc:Choice>
              <mc:Fallback>
                <p:oleObj name="Equation" r:id="rId3" imgW="1968500" imgH="482600" progId="Equation.DSMT4">
                  <p:embed/>
                  <p:pic>
                    <p:nvPicPr>
                      <p:cNvPr id="0" name=""/>
                      <p:cNvPicPr/>
                      <p:nvPr/>
                    </p:nvPicPr>
                    <p:blipFill>
                      <a:blip r:embed="rId4"/>
                      <a:stretch>
                        <a:fillRect/>
                      </a:stretch>
                    </p:blipFill>
                    <p:spPr>
                      <a:xfrm>
                        <a:off x="666218" y="2207991"/>
                        <a:ext cx="3937000" cy="965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51333683"/>
              </p:ext>
            </p:extLst>
          </p:nvPr>
        </p:nvGraphicFramePr>
        <p:xfrm>
          <a:off x="8521700" y="5346700"/>
          <a:ext cx="127000" cy="203200"/>
        </p:xfrm>
        <a:graphic>
          <a:graphicData uri="http://schemas.openxmlformats.org/presentationml/2006/ole">
            <mc:AlternateContent xmlns:mc="http://schemas.openxmlformats.org/markup-compatibility/2006">
              <mc:Choice xmlns:v="urn:schemas-microsoft-com:vml" Requires="v">
                <p:oleObj spid="_x0000_s4524" name="Equation" r:id="rId5" imgW="127000" imgH="203200" progId="Equation.DSMT4">
                  <p:embed/>
                </p:oleObj>
              </mc:Choice>
              <mc:Fallback>
                <p:oleObj name="Equation" r:id="rId5" imgW="127000" imgH="203200" progId="Equation.DSMT4">
                  <p:embed/>
                  <p:pic>
                    <p:nvPicPr>
                      <p:cNvPr id="0" name=""/>
                      <p:cNvPicPr/>
                      <p:nvPr/>
                    </p:nvPicPr>
                    <p:blipFill>
                      <a:blip r:embed="rId6"/>
                      <a:stretch>
                        <a:fillRect/>
                      </a:stretch>
                    </p:blipFill>
                    <p:spPr>
                      <a:xfrm>
                        <a:off x="8521700" y="5346700"/>
                        <a:ext cx="127000" cy="203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47927451"/>
              </p:ext>
            </p:extLst>
          </p:nvPr>
        </p:nvGraphicFramePr>
        <p:xfrm>
          <a:off x="8521700" y="5346700"/>
          <a:ext cx="127000" cy="203200"/>
        </p:xfrm>
        <a:graphic>
          <a:graphicData uri="http://schemas.openxmlformats.org/presentationml/2006/ole">
            <mc:AlternateContent xmlns:mc="http://schemas.openxmlformats.org/markup-compatibility/2006">
              <mc:Choice xmlns:v="urn:schemas-microsoft-com:vml" Requires="v">
                <p:oleObj spid="_x0000_s4525" name="Equation" r:id="rId7" imgW="127000" imgH="203200" progId="Equation.DSMT4">
                  <p:embed/>
                </p:oleObj>
              </mc:Choice>
              <mc:Fallback>
                <p:oleObj name="Equation" r:id="rId7" imgW="127000" imgH="203200" progId="Equation.DSMT4">
                  <p:embed/>
                  <p:pic>
                    <p:nvPicPr>
                      <p:cNvPr id="0" name=""/>
                      <p:cNvPicPr/>
                      <p:nvPr/>
                    </p:nvPicPr>
                    <p:blipFill>
                      <a:blip r:embed="rId6"/>
                      <a:stretch>
                        <a:fillRect/>
                      </a:stretch>
                    </p:blipFill>
                    <p:spPr>
                      <a:xfrm>
                        <a:off x="8521700" y="5346700"/>
                        <a:ext cx="127000" cy="203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27024811"/>
              </p:ext>
            </p:extLst>
          </p:nvPr>
        </p:nvGraphicFramePr>
        <p:xfrm>
          <a:off x="2241975" y="3238500"/>
          <a:ext cx="5740400" cy="838200"/>
        </p:xfrm>
        <a:graphic>
          <a:graphicData uri="http://schemas.openxmlformats.org/presentationml/2006/ole">
            <mc:AlternateContent xmlns:mc="http://schemas.openxmlformats.org/markup-compatibility/2006">
              <mc:Choice xmlns:v="urn:schemas-microsoft-com:vml" Requires="v">
                <p:oleObj spid="_x0000_s4526" name="Equation" r:id="rId8" imgW="2870200" imgH="419100" progId="Equation.DSMT4">
                  <p:embed/>
                </p:oleObj>
              </mc:Choice>
              <mc:Fallback>
                <p:oleObj name="Equation" r:id="rId8" imgW="2870200" imgH="419100" progId="Equation.DSMT4">
                  <p:embed/>
                  <p:pic>
                    <p:nvPicPr>
                      <p:cNvPr id="0" name=""/>
                      <p:cNvPicPr/>
                      <p:nvPr/>
                    </p:nvPicPr>
                    <p:blipFill>
                      <a:blip r:embed="rId9"/>
                      <a:stretch>
                        <a:fillRect/>
                      </a:stretch>
                    </p:blipFill>
                    <p:spPr>
                      <a:xfrm>
                        <a:off x="2241975" y="3238500"/>
                        <a:ext cx="5740400" cy="838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94921340"/>
              </p:ext>
            </p:extLst>
          </p:nvPr>
        </p:nvGraphicFramePr>
        <p:xfrm>
          <a:off x="4719127" y="5900391"/>
          <a:ext cx="1930400" cy="558800"/>
        </p:xfrm>
        <a:graphic>
          <a:graphicData uri="http://schemas.openxmlformats.org/presentationml/2006/ole">
            <mc:AlternateContent xmlns:mc="http://schemas.openxmlformats.org/markup-compatibility/2006">
              <mc:Choice xmlns:v="urn:schemas-microsoft-com:vml" Requires="v">
                <p:oleObj spid="_x0000_s4527" name="Equation" r:id="rId10" imgW="965200" imgH="279400" progId="Equation.DSMT4">
                  <p:embed/>
                </p:oleObj>
              </mc:Choice>
              <mc:Fallback>
                <p:oleObj name="Equation" r:id="rId10" imgW="965200" imgH="279400" progId="Equation.DSMT4">
                  <p:embed/>
                  <p:pic>
                    <p:nvPicPr>
                      <p:cNvPr id="0" name=""/>
                      <p:cNvPicPr/>
                      <p:nvPr/>
                    </p:nvPicPr>
                    <p:blipFill>
                      <a:blip r:embed="rId11"/>
                      <a:stretch>
                        <a:fillRect/>
                      </a:stretch>
                    </p:blipFill>
                    <p:spPr>
                      <a:xfrm>
                        <a:off x="4719127" y="5900391"/>
                        <a:ext cx="1930400" cy="5588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54407781"/>
              </p:ext>
            </p:extLst>
          </p:nvPr>
        </p:nvGraphicFramePr>
        <p:xfrm>
          <a:off x="363385" y="4221163"/>
          <a:ext cx="8128000" cy="1524000"/>
        </p:xfrm>
        <a:graphic>
          <a:graphicData uri="http://schemas.openxmlformats.org/presentationml/2006/ole">
            <mc:AlternateContent xmlns:mc="http://schemas.openxmlformats.org/markup-compatibility/2006">
              <mc:Choice xmlns:v="urn:schemas-microsoft-com:vml" Requires="v">
                <p:oleObj spid="_x0000_s4528" name="Equation" r:id="rId12" imgW="3251200" imgH="609600" progId="Equation.DSMT4">
                  <p:embed/>
                </p:oleObj>
              </mc:Choice>
              <mc:Fallback>
                <p:oleObj name="Equation" r:id="rId12" imgW="3251200" imgH="609600" progId="Equation.DSMT4">
                  <p:embed/>
                  <p:pic>
                    <p:nvPicPr>
                      <p:cNvPr id="0" name=""/>
                      <p:cNvPicPr/>
                      <p:nvPr/>
                    </p:nvPicPr>
                    <p:blipFill>
                      <a:blip r:embed="rId13"/>
                      <a:stretch>
                        <a:fillRect/>
                      </a:stretch>
                    </p:blipFill>
                    <p:spPr>
                      <a:xfrm>
                        <a:off x="363385" y="4221163"/>
                        <a:ext cx="8128000" cy="1524000"/>
                      </a:xfrm>
                      <a:prstGeom prst="rect">
                        <a:avLst/>
                      </a:prstGeom>
                      <a:ln>
                        <a:solidFill>
                          <a:schemeClr val="tx2"/>
                        </a:solidFill>
                      </a:ln>
                    </p:spPr>
                  </p:pic>
                </p:oleObj>
              </mc:Fallback>
            </mc:AlternateContent>
          </a:graphicData>
        </a:graphic>
      </p:graphicFrame>
      <p:sp>
        <p:nvSpPr>
          <p:cNvPr id="11" name="TextBox 10"/>
          <p:cNvSpPr txBox="1"/>
          <p:nvPr/>
        </p:nvSpPr>
        <p:spPr>
          <a:xfrm>
            <a:off x="666218" y="5976188"/>
            <a:ext cx="4187802" cy="369332"/>
          </a:xfrm>
          <a:prstGeom prst="rect">
            <a:avLst/>
          </a:prstGeom>
          <a:noFill/>
        </p:spPr>
        <p:txBody>
          <a:bodyPr wrap="none" rtlCol="0">
            <a:spAutoFit/>
          </a:bodyPr>
          <a:lstStyle/>
          <a:p>
            <a:r>
              <a:rPr lang="en-US" dirty="0" smtClean="0"/>
              <a:t>where we define a </a:t>
            </a:r>
            <a:r>
              <a:rPr lang="en-US" b="1" dirty="0" smtClean="0"/>
              <a:t>pressure anomaly:</a:t>
            </a:r>
            <a:endParaRPr lang="en-US" b="1" dirty="0"/>
          </a:p>
        </p:txBody>
      </p:sp>
      <p:sp>
        <p:nvSpPr>
          <p:cNvPr id="12" name="Down Arrow 11"/>
          <p:cNvSpPr/>
          <p:nvPr/>
        </p:nvSpPr>
        <p:spPr>
          <a:xfrm>
            <a:off x="4783426" y="3086248"/>
            <a:ext cx="213652" cy="403587"/>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6329046" y="3086248"/>
            <a:ext cx="213652" cy="403587"/>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5530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 Equation</a:t>
            </a:r>
            <a:endParaRPr lang="en-US" dirty="0"/>
          </a:p>
        </p:txBody>
      </p:sp>
      <p:sp>
        <p:nvSpPr>
          <p:cNvPr id="3" name="Content Placeholder 2"/>
          <p:cNvSpPr>
            <a:spLocks noGrp="1"/>
          </p:cNvSpPr>
          <p:nvPr>
            <p:ph idx="1"/>
          </p:nvPr>
        </p:nvSpPr>
        <p:spPr>
          <a:xfrm>
            <a:off x="457200" y="1569783"/>
            <a:ext cx="7293612" cy="828909"/>
          </a:xfrm>
        </p:spPr>
        <p:txBody>
          <a:bodyPr/>
          <a:lstStyle/>
          <a:p>
            <a:r>
              <a:rPr lang="en-US" dirty="0" smtClean="0"/>
              <a:t>Calculate the flattened stratification at each moment and then form D(APE</a:t>
            </a:r>
            <a:r>
              <a:rPr lang="en-US" baseline="-25000" dirty="0" smtClean="0"/>
              <a:t>V</a:t>
            </a:r>
            <a:r>
              <a:rPr lang="en-US" dirty="0" smtClean="0"/>
              <a:t>)/</a:t>
            </a:r>
            <a:r>
              <a:rPr lang="en-US" dirty="0" err="1" smtClean="0"/>
              <a:t>Dt</a:t>
            </a:r>
            <a:r>
              <a:rPr lang="en-US" dirty="0" smtClean="0"/>
              <a: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78051557"/>
              </p:ext>
            </p:extLst>
          </p:nvPr>
        </p:nvGraphicFramePr>
        <p:xfrm>
          <a:off x="1254254" y="2733909"/>
          <a:ext cx="990600" cy="838200"/>
        </p:xfrm>
        <a:graphic>
          <a:graphicData uri="http://schemas.openxmlformats.org/presentationml/2006/ole">
            <mc:AlternateContent xmlns:mc="http://schemas.openxmlformats.org/markup-compatibility/2006">
              <mc:Choice xmlns:v="urn:schemas-microsoft-com:vml" Requires="v">
                <p:oleObj spid="_x0000_s3621" name="Equation" r:id="rId3" imgW="495300" imgH="419100" progId="Equation.DSMT4">
                  <p:embed/>
                </p:oleObj>
              </mc:Choice>
              <mc:Fallback>
                <p:oleObj name="Equation" r:id="rId3" imgW="495300" imgH="419100" progId="Equation.DSMT4">
                  <p:embed/>
                  <p:pic>
                    <p:nvPicPr>
                      <p:cNvPr id="0" name=""/>
                      <p:cNvPicPr/>
                      <p:nvPr/>
                    </p:nvPicPr>
                    <p:blipFill>
                      <a:blip r:embed="rId4"/>
                      <a:stretch>
                        <a:fillRect/>
                      </a:stretch>
                    </p:blipFill>
                    <p:spPr>
                      <a:xfrm>
                        <a:off x="1254254" y="2733909"/>
                        <a:ext cx="990600" cy="838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70902429"/>
              </p:ext>
            </p:extLst>
          </p:nvPr>
        </p:nvGraphicFramePr>
        <p:xfrm>
          <a:off x="8521700" y="5346700"/>
          <a:ext cx="127000" cy="203200"/>
        </p:xfrm>
        <a:graphic>
          <a:graphicData uri="http://schemas.openxmlformats.org/presentationml/2006/ole">
            <mc:AlternateContent xmlns:mc="http://schemas.openxmlformats.org/markup-compatibility/2006">
              <mc:Choice xmlns:v="urn:schemas-microsoft-com:vml" Requires="v">
                <p:oleObj spid="_x0000_s3622" name="Equation" r:id="rId5" imgW="127000" imgH="203200" progId="Equation.DSMT4">
                  <p:embed/>
                </p:oleObj>
              </mc:Choice>
              <mc:Fallback>
                <p:oleObj name="Equation" r:id="rId5" imgW="127000" imgH="203200" progId="Equation.DSMT4">
                  <p:embed/>
                  <p:pic>
                    <p:nvPicPr>
                      <p:cNvPr id="0" name=""/>
                      <p:cNvPicPr/>
                      <p:nvPr/>
                    </p:nvPicPr>
                    <p:blipFill>
                      <a:blip r:embed="rId6"/>
                      <a:stretch>
                        <a:fillRect/>
                      </a:stretch>
                    </p:blipFill>
                    <p:spPr>
                      <a:xfrm>
                        <a:off x="8521700" y="5346700"/>
                        <a:ext cx="127000" cy="203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43216171"/>
              </p:ext>
            </p:extLst>
          </p:nvPr>
        </p:nvGraphicFramePr>
        <p:xfrm>
          <a:off x="8521700" y="5346700"/>
          <a:ext cx="127000" cy="203200"/>
        </p:xfrm>
        <a:graphic>
          <a:graphicData uri="http://schemas.openxmlformats.org/presentationml/2006/ole">
            <mc:AlternateContent xmlns:mc="http://schemas.openxmlformats.org/markup-compatibility/2006">
              <mc:Choice xmlns:v="urn:schemas-microsoft-com:vml" Requires="v">
                <p:oleObj spid="_x0000_s3623" name="Equation" r:id="rId7" imgW="127000" imgH="203200" progId="Equation.DSMT4">
                  <p:embed/>
                </p:oleObj>
              </mc:Choice>
              <mc:Fallback>
                <p:oleObj name="Equation" r:id="rId7" imgW="127000" imgH="203200" progId="Equation.DSMT4">
                  <p:embed/>
                  <p:pic>
                    <p:nvPicPr>
                      <p:cNvPr id="0" name=""/>
                      <p:cNvPicPr/>
                      <p:nvPr/>
                    </p:nvPicPr>
                    <p:blipFill>
                      <a:blip r:embed="rId6"/>
                      <a:stretch>
                        <a:fillRect/>
                      </a:stretch>
                    </p:blipFill>
                    <p:spPr>
                      <a:xfrm>
                        <a:off x="8521700" y="5346700"/>
                        <a:ext cx="127000" cy="203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29215727"/>
              </p:ext>
            </p:extLst>
          </p:nvPr>
        </p:nvGraphicFramePr>
        <p:xfrm>
          <a:off x="8521700" y="5346700"/>
          <a:ext cx="127000" cy="203200"/>
        </p:xfrm>
        <a:graphic>
          <a:graphicData uri="http://schemas.openxmlformats.org/presentationml/2006/ole">
            <mc:AlternateContent xmlns:mc="http://schemas.openxmlformats.org/markup-compatibility/2006">
              <mc:Choice xmlns:v="urn:schemas-microsoft-com:vml" Requires="v">
                <p:oleObj spid="_x0000_s3624" name="Equation" r:id="rId8" imgW="127000" imgH="203200" progId="Equation.DSMT4">
                  <p:embed/>
                </p:oleObj>
              </mc:Choice>
              <mc:Fallback>
                <p:oleObj name="Equation" r:id="rId8" imgW="127000" imgH="203200" progId="Equation.DSMT4">
                  <p:embed/>
                  <p:pic>
                    <p:nvPicPr>
                      <p:cNvPr id="0" name=""/>
                      <p:cNvPicPr/>
                      <p:nvPr/>
                    </p:nvPicPr>
                    <p:blipFill>
                      <a:blip r:embed="rId6"/>
                      <a:stretch>
                        <a:fillRect/>
                      </a:stretch>
                    </p:blipFill>
                    <p:spPr>
                      <a:xfrm>
                        <a:off x="8521700" y="5346700"/>
                        <a:ext cx="127000" cy="203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20511616"/>
              </p:ext>
            </p:extLst>
          </p:nvPr>
        </p:nvGraphicFramePr>
        <p:xfrm>
          <a:off x="8521700" y="5346700"/>
          <a:ext cx="127000" cy="203200"/>
        </p:xfrm>
        <a:graphic>
          <a:graphicData uri="http://schemas.openxmlformats.org/presentationml/2006/ole">
            <mc:AlternateContent xmlns:mc="http://schemas.openxmlformats.org/markup-compatibility/2006">
              <mc:Choice xmlns:v="urn:schemas-microsoft-com:vml" Requires="v">
                <p:oleObj spid="_x0000_s3625" name="Equation" r:id="rId9" imgW="127000" imgH="203200" progId="Equation.DSMT4">
                  <p:embed/>
                </p:oleObj>
              </mc:Choice>
              <mc:Fallback>
                <p:oleObj name="Equation" r:id="rId9" imgW="127000" imgH="203200" progId="Equation.DSMT4">
                  <p:embed/>
                  <p:pic>
                    <p:nvPicPr>
                      <p:cNvPr id="0" name=""/>
                      <p:cNvPicPr/>
                      <p:nvPr/>
                    </p:nvPicPr>
                    <p:blipFill>
                      <a:blip r:embed="rId6"/>
                      <a:stretch>
                        <a:fillRect/>
                      </a:stretch>
                    </p:blipFill>
                    <p:spPr>
                      <a:xfrm>
                        <a:off x="8521700" y="5346700"/>
                        <a:ext cx="127000" cy="203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27284473"/>
              </p:ext>
            </p:extLst>
          </p:nvPr>
        </p:nvGraphicFramePr>
        <p:xfrm>
          <a:off x="8521700" y="5346700"/>
          <a:ext cx="127000" cy="203200"/>
        </p:xfrm>
        <a:graphic>
          <a:graphicData uri="http://schemas.openxmlformats.org/presentationml/2006/ole">
            <mc:AlternateContent xmlns:mc="http://schemas.openxmlformats.org/markup-compatibility/2006">
              <mc:Choice xmlns:v="urn:schemas-microsoft-com:vml" Requires="v">
                <p:oleObj spid="_x0000_s3626" name="Equation" r:id="rId10" imgW="127000" imgH="203200" progId="Equation.DSMT4">
                  <p:embed/>
                </p:oleObj>
              </mc:Choice>
              <mc:Fallback>
                <p:oleObj name="Equation" r:id="rId10" imgW="127000" imgH="203200" progId="Equation.DSMT4">
                  <p:embed/>
                  <p:pic>
                    <p:nvPicPr>
                      <p:cNvPr id="0" name=""/>
                      <p:cNvPicPr/>
                      <p:nvPr/>
                    </p:nvPicPr>
                    <p:blipFill>
                      <a:blip r:embed="rId6"/>
                      <a:stretch>
                        <a:fillRect/>
                      </a:stretch>
                    </p:blipFill>
                    <p:spPr>
                      <a:xfrm>
                        <a:off x="8521700" y="5346700"/>
                        <a:ext cx="127000" cy="203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03773586"/>
              </p:ext>
            </p:extLst>
          </p:nvPr>
        </p:nvGraphicFramePr>
        <p:xfrm>
          <a:off x="4325938" y="2771775"/>
          <a:ext cx="3149600" cy="762000"/>
        </p:xfrm>
        <a:graphic>
          <a:graphicData uri="http://schemas.openxmlformats.org/presentationml/2006/ole">
            <mc:AlternateContent xmlns:mc="http://schemas.openxmlformats.org/markup-compatibility/2006">
              <mc:Choice xmlns:v="urn:schemas-microsoft-com:vml" Requires="v">
                <p:oleObj spid="_x0000_s3627" name="Equation" r:id="rId11" imgW="1574800" imgH="381000" progId="Equation.DSMT4">
                  <p:embed/>
                </p:oleObj>
              </mc:Choice>
              <mc:Fallback>
                <p:oleObj name="Equation" r:id="rId11" imgW="1574800" imgH="381000" progId="Equation.DSMT4">
                  <p:embed/>
                  <p:pic>
                    <p:nvPicPr>
                      <p:cNvPr id="0" name=""/>
                      <p:cNvPicPr/>
                      <p:nvPr/>
                    </p:nvPicPr>
                    <p:blipFill>
                      <a:blip r:embed="rId12"/>
                      <a:stretch>
                        <a:fillRect/>
                      </a:stretch>
                    </p:blipFill>
                    <p:spPr>
                      <a:xfrm>
                        <a:off x="4325938" y="2771775"/>
                        <a:ext cx="3149600" cy="7620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48037412"/>
              </p:ext>
            </p:extLst>
          </p:nvPr>
        </p:nvGraphicFramePr>
        <p:xfrm>
          <a:off x="155898" y="4059238"/>
          <a:ext cx="8793744" cy="1416442"/>
        </p:xfrm>
        <a:graphic>
          <a:graphicData uri="http://schemas.openxmlformats.org/presentationml/2006/ole">
            <mc:AlternateContent xmlns:mc="http://schemas.openxmlformats.org/markup-compatibility/2006">
              <mc:Choice xmlns:v="urn:schemas-microsoft-com:vml" Requires="v">
                <p:oleObj spid="_x0000_s3628" name="Equation" r:id="rId13" imgW="3784600" imgH="609600" progId="Equation.DSMT4">
                  <p:embed/>
                </p:oleObj>
              </mc:Choice>
              <mc:Fallback>
                <p:oleObj name="Equation" r:id="rId13" imgW="3784600" imgH="609600" progId="Equation.DSMT4">
                  <p:embed/>
                  <p:pic>
                    <p:nvPicPr>
                      <p:cNvPr id="0" name=""/>
                      <p:cNvPicPr/>
                      <p:nvPr/>
                    </p:nvPicPr>
                    <p:blipFill>
                      <a:blip r:embed="rId14"/>
                      <a:stretch>
                        <a:fillRect/>
                      </a:stretch>
                    </p:blipFill>
                    <p:spPr>
                      <a:xfrm>
                        <a:off x="155898" y="4059238"/>
                        <a:ext cx="8793744" cy="1416442"/>
                      </a:xfrm>
                      <a:prstGeom prst="rect">
                        <a:avLst/>
                      </a:prstGeom>
                      <a:ln>
                        <a:solidFill>
                          <a:schemeClr val="tx2"/>
                        </a:solidFill>
                      </a:ln>
                    </p:spPr>
                  </p:pic>
                </p:oleObj>
              </mc:Fallback>
            </mc:AlternateContent>
          </a:graphicData>
        </a:graphic>
      </p:graphicFrame>
    </p:spTree>
    <p:extLst>
      <p:ext uri="{BB962C8B-B14F-4D97-AF65-F5344CB8AC3E}">
        <p14:creationId xmlns:p14="http://schemas.microsoft.com/office/powerpoint/2010/main" val="66038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ombined</a:t>
            </a:r>
            <a:endParaRPr lang="en-US" dirty="0"/>
          </a:p>
        </p:txBody>
      </p:sp>
      <p:sp>
        <p:nvSpPr>
          <p:cNvPr id="3" name="Content Placeholder 2"/>
          <p:cNvSpPr>
            <a:spLocks noGrp="1"/>
          </p:cNvSpPr>
          <p:nvPr>
            <p:ph idx="1"/>
          </p:nvPr>
        </p:nvSpPr>
        <p:spPr>
          <a:xfrm>
            <a:off x="540937" y="1752600"/>
            <a:ext cx="7979391" cy="480481"/>
          </a:xfrm>
        </p:spPr>
        <p:txBody>
          <a:bodyPr>
            <a:normAutofit/>
          </a:bodyPr>
          <a:lstStyle/>
          <a:p>
            <a:r>
              <a:rPr lang="en-US" dirty="0" smtClean="0"/>
              <a:t>Add them together and the “Conversion” term cancels...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10599533"/>
              </p:ext>
            </p:extLst>
          </p:nvPr>
        </p:nvGraphicFramePr>
        <p:xfrm>
          <a:off x="365125" y="2463293"/>
          <a:ext cx="8298180" cy="1341120"/>
        </p:xfrm>
        <a:graphic>
          <a:graphicData uri="http://schemas.openxmlformats.org/presentationml/2006/ole">
            <mc:AlternateContent xmlns:mc="http://schemas.openxmlformats.org/markup-compatibility/2006">
              <mc:Choice xmlns:v="urn:schemas-microsoft-com:vml" Requires="v">
                <p:oleObj spid="_x0000_s5374" name="Equation" r:id="rId3" imgW="3771900" imgH="609600" progId="Equation.DSMT4">
                  <p:embed/>
                </p:oleObj>
              </mc:Choice>
              <mc:Fallback>
                <p:oleObj name="Equation" r:id="rId3" imgW="3771900" imgH="609600" progId="Equation.DSMT4">
                  <p:embed/>
                  <p:pic>
                    <p:nvPicPr>
                      <p:cNvPr id="0" name=""/>
                      <p:cNvPicPr/>
                      <p:nvPr/>
                    </p:nvPicPr>
                    <p:blipFill>
                      <a:blip r:embed="rId4"/>
                      <a:stretch>
                        <a:fillRect/>
                      </a:stretch>
                    </p:blipFill>
                    <p:spPr>
                      <a:xfrm>
                        <a:off x="365125" y="2463293"/>
                        <a:ext cx="8298180" cy="1341120"/>
                      </a:xfrm>
                      <a:prstGeom prst="rect">
                        <a:avLst/>
                      </a:prstGeom>
                      <a:ln>
                        <a:solidFill>
                          <a:srgbClr val="D2533C"/>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97912415"/>
              </p:ext>
            </p:extLst>
          </p:nvPr>
        </p:nvGraphicFramePr>
        <p:xfrm>
          <a:off x="911905" y="4674396"/>
          <a:ext cx="2438400" cy="533400"/>
        </p:xfrm>
        <a:graphic>
          <a:graphicData uri="http://schemas.openxmlformats.org/presentationml/2006/ole">
            <mc:AlternateContent xmlns:mc="http://schemas.openxmlformats.org/markup-compatibility/2006">
              <mc:Choice xmlns:v="urn:schemas-microsoft-com:vml" Requires="v">
                <p:oleObj spid="_x0000_s5375" name="Equation" r:id="rId5" imgW="1219200" imgH="266700" progId="Equation.DSMT4">
                  <p:embed/>
                </p:oleObj>
              </mc:Choice>
              <mc:Fallback>
                <p:oleObj name="Equation" r:id="rId5" imgW="1219200" imgH="266700" progId="Equation.DSMT4">
                  <p:embed/>
                  <p:pic>
                    <p:nvPicPr>
                      <p:cNvPr id="0" name=""/>
                      <p:cNvPicPr/>
                      <p:nvPr/>
                    </p:nvPicPr>
                    <p:blipFill>
                      <a:blip r:embed="rId6"/>
                      <a:stretch>
                        <a:fillRect/>
                      </a:stretch>
                    </p:blipFill>
                    <p:spPr>
                      <a:xfrm>
                        <a:off x="911905" y="4674396"/>
                        <a:ext cx="2438400" cy="533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33321141"/>
              </p:ext>
            </p:extLst>
          </p:nvPr>
        </p:nvGraphicFramePr>
        <p:xfrm>
          <a:off x="911905" y="5280482"/>
          <a:ext cx="1930400" cy="558800"/>
        </p:xfrm>
        <a:graphic>
          <a:graphicData uri="http://schemas.openxmlformats.org/presentationml/2006/ole">
            <mc:AlternateContent xmlns:mc="http://schemas.openxmlformats.org/markup-compatibility/2006">
              <mc:Choice xmlns:v="urn:schemas-microsoft-com:vml" Requires="v">
                <p:oleObj spid="_x0000_s5376" name="Equation" r:id="rId7" imgW="965200" imgH="279400" progId="Equation.DSMT4">
                  <p:embed/>
                </p:oleObj>
              </mc:Choice>
              <mc:Fallback>
                <p:oleObj name="Equation" r:id="rId7" imgW="965200" imgH="279400" progId="Equation.DSMT4">
                  <p:embed/>
                  <p:pic>
                    <p:nvPicPr>
                      <p:cNvPr id="0" name=""/>
                      <p:cNvPicPr/>
                      <p:nvPr/>
                    </p:nvPicPr>
                    <p:blipFill>
                      <a:blip r:embed="rId8"/>
                      <a:stretch>
                        <a:fillRect/>
                      </a:stretch>
                    </p:blipFill>
                    <p:spPr>
                      <a:xfrm>
                        <a:off x="911905" y="5280482"/>
                        <a:ext cx="1930400" cy="558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730146"/>
              </p:ext>
            </p:extLst>
          </p:nvPr>
        </p:nvGraphicFramePr>
        <p:xfrm>
          <a:off x="911905" y="5839282"/>
          <a:ext cx="2946400" cy="762000"/>
        </p:xfrm>
        <a:graphic>
          <a:graphicData uri="http://schemas.openxmlformats.org/presentationml/2006/ole">
            <mc:AlternateContent xmlns:mc="http://schemas.openxmlformats.org/markup-compatibility/2006">
              <mc:Choice xmlns:v="urn:schemas-microsoft-com:vml" Requires="v">
                <p:oleObj spid="_x0000_s5377" name="Equation" r:id="rId9" imgW="1473200" imgH="381000" progId="Equation.DSMT4">
                  <p:embed/>
                </p:oleObj>
              </mc:Choice>
              <mc:Fallback>
                <p:oleObj name="Equation" r:id="rId9" imgW="1473200" imgH="381000" progId="Equation.DSMT4">
                  <p:embed/>
                  <p:pic>
                    <p:nvPicPr>
                      <p:cNvPr id="0" name=""/>
                      <p:cNvPicPr/>
                      <p:nvPr/>
                    </p:nvPicPr>
                    <p:blipFill>
                      <a:blip r:embed="rId10"/>
                      <a:stretch>
                        <a:fillRect/>
                      </a:stretch>
                    </p:blipFill>
                    <p:spPr>
                      <a:xfrm>
                        <a:off x="911905" y="5839282"/>
                        <a:ext cx="2946400" cy="762000"/>
                      </a:xfrm>
                      <a:prstGeom prst="rect">
                        <a:avLst/>
                      </a:prstGeom>
                    </p:spPr>
                  </p:pic>
                </p:oleObj>
              </mc:Fallback>
            </mc:AlternateContent>
          </a:graphicData>
        </a:graphic>
      </p:graphicFrame>
    </p:spTree>
    <p:extLst>
      <p:ext uri="{BB962C8B-B14F-4D97-AF65-F5344CB8AC3E}">
        <p14:creationId xmlns:p14="http://schemas.microsoft.com/office/powerpoint/2010/main" val="329989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closed budgets in ROMS</a:t>
            </a:r>
            <a:endParaRPr lang="en-US" dirty="0"/>
          </a:p>
        </p:txBody>
      </p:sp>
      <p:sp>
        <p:nvSpPr>
          <p:cNvPr id="3" name="Content Placeholder 2"/>
          <p:cNvSpPr>
            <a:spLocks noGrp="1"/>
          </p:cNvSpPr>
          <p:nvPr>
            <p:ph idx="1"/>
          </p:nvPr>
        </p:nvSpPr>
        <p:spPr/>
        <p:txBody>
          <a:bodyPr/>
          <a:lstStyle/>
          <a:p>
            <a:r>
              <a:rPr lang="en-US" dirty="0" smtClean="0"/>
              <a:t>Use the ROMS “diagnostics” for all terms in the momentum, temperature and salinity budgets in each grid box, averaged over an hour</a:t>
            </a:r>
          </a:p>
          <a:p>
            <a:r>
              <a:rPr lang="en-US" dirty="0" smtClean="0"/>
              <a:t>Budget closes exactly by construction</a:t>
            </a:r>
          </a:p>
          <a:p>
            <a:r>
              <a:rPr lang="en-US" dirty="0" smtClean="0"/>
              <a:t>Can do the same for the depth-averaged (“shallow water”) budgets</a:t>
            </a:r>
          </a:p>
          <a:p>
            <a:r>
              <a:rPr lang="en-US" dirty="0" smtClean="0"/>
              <a:t>Results must be combined into the broad categories of the energy budget, e.g. all advection terms and pressure work go into a single box</a:t>
            </a:r>
          </a:p>
        </p:txBody>
      </p:sp>
    </p:spTree>
    <p:extLst>
      <p:ext uri="{BB962C8B-B14F-4D97-AF65-F5344CB8AC3E}">
        <p14:creationId xmlns:p14="http://schemas.microsoft.com/office/powerpoint/2010/main" val="122939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learn?</a:t>
            </a:r>
            <a:endParaRPr lang="en-US" dirty="0"/>
          </a:p>
        </p:txBody>
      </p:sp>
      <p:sp>
        <p:nvSpPr>
          <p:cNvPr id="3" name="Content Placeholder 2"/>
          <p:cNvSpPr>
            <a:spLocks noGrp="1"/>
          </p:cNvSpPr>
          <p:nvPr>
            <p:ph idx="1"/>
          </p:nvPr>
        </p:nvSpPr>
        <p:spPr/>
        <p:txBody>
          <a:bodyPr>
            <a:normAutofit/>
          </a:bodyPr>
          <a:lstStyle/>
          <a:p>
            <a:r>
              <a:rPr lang="en-US" dirty="0" smtClean="0"/>
              <a:t>Take vertical integrals to reduce dimension while retaining spatial information</a:t>
            </a:r>
          </a:p>
          <a:p>
            <a:r>
              <a:rPr lang="en-US" dirty="0"/>
              <a:t>Form tidal averages of all </a:t>
            </a:r>
            <a:r>
              <a:rPr lang="en-US" dirty="0" smtClean="0"/>
              <a:t>terms</a:t>
            </a:r>
            <a:endParaRPr lang="en-US" dirty="0"/>
          </a:p>
          <a:p>
            <a:r>
              <a:rPr lang="en-US" dirty="0" smtClean="0"/>
              <a:t>Take volume integrals over </a:t>
            </a:r>
            <a:r>
              <a:rPr lang="en-US" b="1" dirty="0" smtClean="0"/>
              <a:t>specific regions</a:t>
            </a:r>
          </a:p>
          <a:p>
            <a:r>
              <a:rPr lang="en-US" dirty="0" smtClean="0"/>
              <a:t>BUT...often volume-integrated budgets, especially in the estuary, are dominated by tides (external pressure work = dissipation) making it hard to learn anything</a:t>
            </a:r>
          </a:p>
          <a:p>
            <a:r>
              <a:rPr lang="en-US" dirty="0" smtClean="0"/>
              <a:t>One fix is to subtract the SW energy budget from the full budget: E’ = E – E</a:t>
            </a:r>
            <a:r>
              <a:rPr lang="en-US" baseline="30000" dirty="0" smtClean="0"/>
              <a:t>SW</a:t>
            </a:r>
          </a:p>
          <a:p>
            <a:r>
              <a:rPr lang="en-US" dirty="0" smtClean="0"/>
              <a:t>Another way is just to consider the APE budget.  The advection term gives the rate of loss of APE to conversion and exchange through the mouth (estuary case)</a:t>
            </a:r>
            <a:endParaRPr lang="en-US" dirty="0"/>
          </a:p>
        </p:txBody>
      </p:sp>
    </p:spTree>
    <p:extLst>
      <p:ext uri="{BB962C8B-B14F-4D97-AF65-F5344CB8AC3E}">
        <p14:creationId xmlns:p14="http://schemas.microsoft.com/office/powerpoint/2010/main" val="21517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nergy Budget Terms</a:t>
            </a:r>
            <a:br>
              <a:rPr lang="en-US" dirty="0" smtClean="0"/>
            </a:br>
            <a:r>
              <a:rPr lang="en-US" sz="2400" dirty="0" smtClean="0"/>
              <a:t>vertically integrated &amp; tidally averaged</a:t>
            </a:r>
            <a:endParaRPr lang="en-US" dirty="0"/>
          </a:p>
        </p:txBody>
      </p:sp>
      <p:pic>
        <p:nvPicPr>
          <p:cNvPr id="4" name="Content Placeholder 3" descr="lp_flux_04620.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862" t="3454" r="20677" b="7948"/>
          <a:stretch/>
        </p:blipFill>
        <p:spPr>
          <a:xfrm>
            <a:off x="985172" y="1524000"/>
            <a:ext cx="6813118" cy="4990158"/>
          </a:xfrm>
        </p:spPr>
      </p:pic>
    </p:spTree>
    <p:extLst>
      <p:ext uri="{BB962C8B-B14F-4D97-AF65-F5344CB8AC3E}">
        <p14:creationId xmlns:p14="http://schemas.microsoft.com/office/powerpoint/2010/main" val="3198873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4158"/>
            <a:ext cx="5791200" cy="777777"/>
          </a:xfrm>
        </p:spPr>
        <p:txBody>
          <a:bodyPr>
            <a:normAutofit fontScale="90000"/>
          </a:bodyPr>
          <a:lstStyle/>
          <a:p>
            <a:r>
              <a:rPr lang="en-US" dirty="0" smtClean="0"/>
              <a:t>APE (2 kinds) &amp; KE</a:t>
            </a:r>
            <a:br>
              <a:rPr lang="en-US" dirty="0" smtClean="0"/>
            </a:br>
            <a:r>
              <a:rPr lang="en-US" sz="2400" dirty="0" smtClean="0"/>
              <a:t>vertically integrated &amp; tidally averaged</a:t>
            </a:r>
            <a:endParaRPr lang="en-US" dirty="0"/>
          </a:p>
        </p:txBody>
      </p:sp>
      <p:pic>
        <p:nvPicPr>
          <p:cNvPr id="5" name="Content Placeholder 4" descr="lp_res_04620.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443" t="8566" r="7120" b="11842"/>
          <a:stretch/>
        </p:blipFill>
        <p:spPr>
          <a:xfrm>
            <a:off x="0" y="1454374"/>
            <a:ext cx="9144000" cy="5008793"/>
          </a:xfrm>
        </p:spPr>
      </p:pic>
    </p:spTree>
    <p:extLst>
      <p:ext uri="{BB962C8B-B14F-4D97-AF65-F5344CB8AC3E}">
        <p14:creationId xmlns:p14="http://schemas.microsoft.com/office/powerpoint/2010/main" val="420788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586"/>
            <a:ext cx="5791200" cy="747493"/>
          </a:xfrm>
        </p:spPr>
        <p:txBody>
          <a:bodyPr/>
          <a:lstStyle/>
          <a:p>
            <a:r>
              <a:rPr lang="en-US" dirty="0"/>
              <a:t>S</a:t>
            </a:r>
            <a:r>
              <a:rPr lang="en-US" dirty="0" smtClean="0"/>
              <a:t>helf Volume Integrals</a:t>
            </a:r>
            <a:endParaRPr lang="en-US" dirty="0"/>
          </a:p>
        </p:txBody>
      </p:sp>
      <p:pic>
        <p:nvPicPr>
          <p:cNvPr id="5" name="Content Placeholder 4" descr="series_2_shelf.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802" t="2967" r="6769" b="3080"/>
          <a:stretch/>
        </p:blipFill>
        <p:spPr>
          <a:xfrm>
            <a:off x="213653" y="1092056"/>
            <a:ext cx="8213726" cy="5223508"/>
          </a:xfrm>
        </p:spPr>
      </p:pic>
      <p:sp>
        <p:nvSpPr>
          <p:cNvPr id="6" name="TextBox 5"/>
          <p:cNvSpPr txBox="1"/>
          <p:nvPr/>
        </p:nvSpPr>
        <p:spPr>
          <a:xfrm>
            <a:off x="457200" y="6326812"/>
            <a:ext cx="7869875" cy="369332"/>
          </a:xfrm>
          <a:prstGeom prst="rect">
            <a:avLst/>
          </a:prstGeom>
          <a:noFill/>
          <a:ln>
            <a:solidFill>
              <a:srgbClr val="D2533C"/>
            </a:solidFill>
          </a:ln>
        </p:spPr>
        <p:txBody>
          <a:bodyPr wrap="none" rtlCol="0">
            <a:spAutoFit/>
          </a:bodyPr>
          <a:lstStyle/>
          <a:p>
            <a:r>
              <a:rPr lang="en-US" dirty="0" smtClean="0"/>
              <a:t>Wind “fills” APE on shelf in late Spring, but what causes slow decay in Fall?</a:t>
            </a:r>
            <a:endParaRPr lang="en-US" dirty="0"/>
          </a:p>
        </p:txBody>
      </p:sp>
    </p:spTree>
    <p:extLst>
      <p:ext uri="{BB962C8B-B14F-4D97-AF65-F5344CB8AC3E}">
        <p14:creationId xmlns:p14="http://schemas.microsoft.com/office/powerpoint/2010/main" val="365335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5957"/>
            <a:ext cx="6604693" cy="768428"/>
          </a:xfrm>
        </p:spPr>
        <p:txBody>
          <a:bodyPr/>
          <a:lstStyle/>
          <a:p>
            <a:r>
              <a:rPr lang="en-US" dirty="0" smtClean="0"/>
              <a:t>Estuary Volume Integrals</a:t>
            </a:r>
            <a:endParaRPr lang="en-US" dirty="0"/>
          </a:p>
        </p:txBody>
      </p:sp>
      <p:pic>
        <p:nvPicPr>
          <p:cNvPr id="5" name="Content Placeholder 4" descr="series_2_salish.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803" t="2481" r="7465" b="3080"/>
          <a:stretch/>
        </p:blipFill>
        <p:spPr>
          <a:xfrm>
            <a:off x="272999" y="995035"/>
            <a:ext cx="8356159" cy="5385988"/>
          </a:xfrm>
        </p:spPr>
      </p:pic>
      <p:sp>
        <p:nvSpPr>
          <p:cNvPr id="6" name="TextBox 5"/>
          <p:cNvSpPr txBox="1"/>
          <p:nvPr/>
        </p:nvSpPr>
        <p:spPr>
          <a:xfrm>
            <a:off x="1044538" y="6314942"/>
            <a:ext cx="6558281" cy="400110"/>
          </a:xfrm>
          <a:prstGeom prst="rect">
            <a:avLst/>
          </a:prstGeom>
          <a:noFill/>
          <a:ln>
            <a:solidFill>
              <a:schemeClr val="tx2"/>
            </a:solidFill>
          </a:ln>
        </p:spPr>
        <p:txBody>
          <a:bodyPr wrap="none" rtlCol="0">
            <a:spAutoFit/>
          </a:bodyPr>
          <a:lstStyle/>
          <a:p>
            <a:r>
              <a:rPr lang="en-US" sz="2000" dirty="0" smtClean="0"/>
              <a:t>Advection + Conversion would “drain” APE in 11 months</a:t>
            </a:r>
            <a:endParaRPr lang="en-US" sz="2000" dirty="0"/>
          </a:p>
        </p:txBody>
      </p:sp>
    </p:spTree>
    <p:extLst>
      <p:ext uri="{BB962C8B-B14F-4D97-AF65-F5344CB8AC3E}">
        <p14:creationId xmlns:p14="http://schemas.microsoft.com/office/powerpoint/2010/main" val="31312357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 Local </a:t>
            </a:r>
            <a:r>
              <a:rPr lang="en-US" dirty="0" smtClean="0"/>
              <a:t>APE</a:t>
            </a:r>
            <a:r>
              <a:rPr lang="en-US" baseline="-25000" dirty="0" smtClean="0"/>
              <a:t>V</a:t>
            </a:r>
            <a:r>
              <a:rPr lang="en-US" dirty="0" smtClean="0"/>
              <a:t> </a:t>
            </a:r>
            <a:r>
              <a:rPr lang="en-US" dirty="0" smtClean="0"/>
              <a:t>provides a useful tool for understanding coastal and estuarine (and other!) fluid systems</a:t>
            </a:r>
          </a:p>
          <a:p>
            <a:r>
              <a:rPr lang="en-US" dirty="0" smtClean="0"/>
              <a:t>Vertically integrated maps &amp; Regional volume integrals reveal separate reservoirs (“up &amp; down APE”) and potentially allow quantified understanding</a:t>
            </a:r>
          </a:p>
          <a:p>
            <a:r>
              <a:rPr lang="en-US" dirty="0" smtClean="0"/>
              <a:t>But, interpreting budget terms is difficult</a:t>
            </a:r>
            <a:endParaRPr lang="en-US" dirty="0"/>
          </a:p>
        </p:txBody>
      </p:sp>
    </p:spTree>
    <p:extLst>
      <p:ext uri="{BB962C8B-B14F-4D97-AF65-F5344CB8AC3E}">
        <p14:creationId xmlns:p14="http://schemas.microsoft.com/office/powerpoint/2010/main" val="18379729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tories</a:t>
            </a:r>
            <a:endParaRPr lang="en-US" dirty="0"/>
          </a:p>
        </p:txBody>
      </p:sp>
      <p:sp>
        <p:nvSpPr>
          <p:cNvPr id="3" name="Content Placeholder 2"/>
          <p:cNvSpPr>
            <a:spLocks noGrp="1"/>
          </p:cNvSpPr>
          <p:nvPr>
            <p:ph idx="1"/>
          </p:nvPr>
        </p:nvSpPr>
        <p:spPr>
          <a:xfrm>
            <a:off x="457200" y="3196096"/>
            <a:ext cx="3576174" cy="3279837"/>
          </a:xfrm>
        </p:spPr>
        <p:txBody>
          <a:bodyPr>
            <a:normAutofit fontScale="92500"/>
          </a:bodyPr>
          <a:lstStyle/>
          <a:p>
            <a:r>
              <a:rPr lang="en-US" dirty="0"/>
              <a:t>Coastal upwelling: the energy comes from wind stress and is drained by bottom friction</a:t>
            </a:r>
          </a:p>
          <a:p>
            <a:endParaRPr lang="en-US" dirty="0"/>
          </a:p>
          <a:p>
            <a:r>
              <a:rPr lang="en-US" dirty="0"/>
              <a:t>Estuaries: the energy comes from tidal mixing and is drained by the exchange flow</a:t>
            </a:r>
          </a:p>
          <a:p>
            <a:endParaRPr lang="en-US" dirty="0"/>
          </a:p>
        </p:txBody>
      </p:sp>
      <p:pic>
        <p:nvPicPr>
          <p:cNvPr id="4" name="Picture 3" descr="Ocean-Estuary-Shelf-MO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044" y="467550"/>
            <a:ext cx="4580712" cy="6069443"/>
          </a:xfrm>
          <a:prstGeom prst="rect">
            <a:avLst/>
          </a:prstGeom>
        </p:spPr>
      </p:pic>
    </p:spTree>
    <p:extLst>
      <p:ext uri="{BB962C8B-B14F-4D97-AF65-F5344CB8AC3E}">
        <p14:creationId xmlns:p14="http://schemas.microsoft.com/office/powerpoint/2010/main" val="1318566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99610"/>
          </a:xfrm>
        </p:spPr>
        <p:txBody>
          <a:bodyPr>
            <a:normAutofit fontScale="90000"/>
          </a:bodyPr>
          <a:lstStyle/>
          <a:p>
            <a:r>
              <a:rPr lang="en-US" sz="3600" dirty="0" smtClean="0"/>
              <a:t>“Available potential energy and the maintenance of the general circulation”</a:t>
            </a:r>
            <a:br>
              <a:rPr lang="en-US" sz="3600" dirty="0" smtClean="0"/>
            </a:br>
            <a:r>
              <a:rPr lang="en-US" sz="2400" dirty="0" smtClean="0"/>
              <a:t>Edward N. </a:t>
            </a:r>
            <a:r>
              <a:rPr lang="en-US" sz="2400" dirty="0"/>
              <a:t>L</a:t>
            </a:r>
            <a:r>
              <a:rPr lang="en-US" sz="2400" dirty="0" smtClean="0"/>
              <a:t>orenz (1955) </a:t>
            </a:r>
            <a:r>
              <a:rPr lang="en-US" sz="2400" dirty="0" err="1"/>
              <a:t>T</a:t>
            </a:r>
            <a:r>
              <a:rPr lang="en-US" sz="2400" dirty="0" err="1" smtClean="0"/>
              <a:t>ellus</a:t>
            </a:r>
            <a:endParaRPr lang="en-US" sz="2400" dirty="0"/>
          </a:p>
        </p:txBody>
      </p:sp>
      <p:pic>
        <p:nvPicPr>
          <p:cNvPr id="5" name="Picture 4"/>
          <p:cNvPicPr>
            <a:picLocks noChangeAspect="1"/>
          </p:cNvPicPr>
          <p:nvPr/>
        </p:nvPicPr>
        <p:blipFill>
          <a:blip r:embed="rId2"/>
          <a:stretch>
            <a:fillRect/>
          </a:stretch>
        </p:blipFill>
        <p:spPr>
          <a:xfrm>
            <a:off x="996187" y="2349075"/>
            <a:ext cx="6946828" cy="4091968"/>
          </a:xfrm>
          <a:prstGeom prst="rect">
            <a:avLst/>
          </a:prstGeom>
        </p:spPr>
      </p:pic>
    </p:spTree>
    <p:extLst>
      <p:ext uri="{BB962C8B-B14F-4D97-AF65-F5344CB8AC3E}">
        <p14:creationId xmlns:p14="http://schemas.microsoft.com/office/powerpoint/2010/main" val="32735308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orenz </a:t>
            </a:r>
            <a:r>
              <a:rPr lang="en-US" dirty="0"/>
              <a:t>A</a:t>
            </a:r>
            <a:r>
              <a:rPr lang="en-US" dirty="0" smtClean="0"/>
              <a:t>vailable </a:t>
            </a:r>
            <a:r>
              <a:rPr lang="en-US" dirty="0"/>
              <a:t>P</a:t>
            </a:r>
            <a:r>
              <a:rPr lang="en-US" dirty="0" smtClean="0"/>
              <a:t>otential </a:t>
            </a:r>
            <a:r>
              <a:rPr lang="en-US" dirty="0"/>
              <a:t>E</a:t>
            </a:r>
            <a:r>
              <a:rPr lang="en-US" dirty="0" smtClean="0"/>
              <a:t>nergy</a:t>
            </a:r>
            <a:endParaRPr lang="en-US" dirty="0"/>
          </a:p>
        </p:txBody>
      </p:sp>
      <p:pic>
        <p:nvPicPr>
          <p:cNvPr id="4" name="Content Placeholder 3"/>
          <p:cNvPicPr>
            <a:picLocks noGrp="1" noChangeAspect="1"/>
          </p:cNvPicPr>
          <p:nvPr>
            <p:ph idx="1"/>
          </p:nvPr>
        </p:nvPicPr>
        <p:blipFill rotWithShape="1">
          <a:blip r:embed="rId2"/>
          <a:srcRect l="511" r="-257" b="43221"/>
          <a:stretch/>
        </p:blipFill>
        <p:spPr>
          <a:xfrm>
            <a:off x="1767209" y="1703820"/>
            <a:ext cx="5969040" cy="3288186"/>
          </a:xfrm>
          <a:prstGeom prst="rect">
            <a:avLst/>
          </a:prstGeom>
        </p:spPr>
      </p:pic>
      <p:pic>
        <p:nvPicPr>
          <p:cNvPr id="5" name="Content Placeholder 3"/>
          <p:cNvPicPr>
            <a:picLocks noChangeAspect="1"/>
          </p:cNvPicPr>
          <p:nvPr/>
        </p:nvPicPr>
        <p:blipFill rotWithShape="1">
          <a:blip r:embed="rId2"/>
          <a:srcRect l="537" t="84089" r="-128"/>
          <a:stretch/>
        </p:blipFill>
        <p:spPr>
          <a:xfrm>
            <a:off x="1761979" y="4931141"/>
            <a:ext cx="5959765" cy="921438"/>
          </a:xfrm>
          <a:prstGeom prst="rect">
            <a:avLst/>
          </a:prstGeom>
        </p:spPr>
      </p:pic>
    </p:spTree>
    <p:extLst>
      <p:ext uri="{BB962C8B-B14F-4D97-AF65-F5344CB8AC3E}">
        <p14:creationId xmlns:p14="http://schemas.microsoft.com/office/powerpoint/2010/main" val="9383201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87" y="152718"/>
            <a:ext cx="8849206" cy="1047563"/>
          </a:xfrm>
        </p:spPr>
        <p:txBody>
          <a:bodyPr>
            <a:normAutofit/>
          </a:bodyPr>
          <a:lstStyle/>
          <a:p>
            <a:r>
              <a:rPr lang="en-US" sz="2800" dirty="0"/>
              <a:t>T</a:t>
            </a:r>
            <a:r>
              <a:rPr lang="en-US" sz="2800" dirty="0" smtClean="0"/>
              <a:t>he </a:t>
            </a:r>
            <a:r>
              <a:rPr lang="en-US" sz="2800" dirty="0"/>
              <a:t>F</a:t>
            </a:r>
            <a:r>
              <a:rPr lang="en-US" sz="2800" dirty="0" smtClean="0"/>
              <a:t>lattened </a:t>
            </a:r>
            <a:r>
              <a:rPr lang="en-US" sz="2800" dirty="0"/>
              <a:t>B</a:t>
            </a:r>
            <a:r>
              <a:rPr lang="en-US" sz="2800" dirty="0" smtClean="0"/>
              <a:t>ackground State (Winters et al. 1995 JFM)</a:t>
            </a:r>
            <a:endParaRPr lang="en-US" sz="2800" dirty="0"/>
          </a:p>
        </p:txBody>
      </p:sp>
      <p:pic>
        <p:nvPicPr>
          <p:cNvPr id="4" name="Content Placeholder 3" descr="density_plot.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638" t="1018" r="5723" b="109"/>
          <a:stretch/>
        </p:blipFill>
        <p:spPr>
          <a:xfrm>
            <a:off x="195387" y="1311934"/>
            <a:ext cx="8644421" cy="4877886"/>
          </a:xfrm>
        </p:spPr>
      </p:pic>
      <p:graphicFrame>
        <p:nvGraphicFramePr>
          <p:cNvPr id="3" name="Object 2"/>
          <p:cNvGraphicFramePr>
            <a:graphicFrameLocks noChangeAspect="1"/>
          </p:cNvGraphicFramePr>
          <p:nvPr>
            <p:extLst>
              <p:ext uri="{D42A27DB-BD31-4B8C-83A1-F6EECF244321}">
                <p14:modId xmlns:p14="http://schemas.microsoft.com/office/powerpoint/2010/main" val="1021941992"/>
              </p:ext>
            </p:extLst>
          </p:nvPr>
        </p:nvGraphicFramePr>
        <p:xfrm>
          <a:off x="5588000" y="3594100"/>
          <a:ext cx="127000" cy="203200"/>
        </p:xfrm>
        <a:graphic>
          <a:graphicData uri="http://schemas.openxmlformats.org/presentationml/2006/ole">
            <mc:AlternateContent xmlns:mc="http://schemas.openxmlformats.org/markup-compatibility/2006">
              <mc:Choice xmlns:v="urn:schemas-microsoft-com:vml" Requires="v">
                <p:oleObj spid="_x0000_s11327" name="Equation" r:id="rId4" imgW="127000" imgH="203200" progId="Equation.DSMT4">
                  <p:embed/>
                </p:oleObj>
              </mc:Choice>
              <mc:Fallback>
                <p:oleObj name="Equation" r:id="rId4" imgW="127000" imgH="203200" progId="Equation.DSMT4">
                  <p:embed/>
                  <p:pic>
                    <p:nvPicPr>
                      <p:cNvPr id="0" name=""/>
                      <p:cNvPicPr/>
                      <p:nvPr/>
                    </p:nvPicPr>
                    <p:blipFill>
                      <a:blip r:embed="rId5"/>
                      <a:stretch>
                        <a:fillRect/>
                      </a:stretch>
                    </p:blipFill>
                    <p:spPr>
                      <a:xfrm>
                        <a:off x="5588000" y="3594100"/>
                        <a:ext cx="127000" cy="203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74400825"/>
              </p:ext>
            </p:extLst>
          </p:nvPr>
        </p:nvGraphicFramePr>
        <p:xfrm>
          <a:off x="5588000" y="3594100"/>
          <a:ext cx="127000" cy="203200"/>
        </p:xfrm>
        <a:graphic>
          <a:graphicData uri="http://schemas.openxmlformats.org/presentationml/2006/ole">
            <mc:AlternateContent xmlns:mc="http://schemas.openxmlformats.org/markup-compatibility/2006">
              <mc:Choice xmlns:v="urn:schemas-microsoft-com:vml" Requires="v">
                <p:oleObj spid="_x0000_s11328" name="Equation" r:id="rId6" imgW="127000" imgH="203200" progId="Equation.DSMT4">
                  <p:embed/>
                </p:oleObj>
              </mc:Choice>
              <mc:Fallback>
                <p:oleObj name="Equation" r:id="rId6" imgW="127000" imgH="203200" progId="Equation.DSMT4">
                  <p:embed/>
                  <p:pic>
                    <p:nvPicPr>
                      <p:cNvPr id="0" name=""/>
                      <p:cNvPicPr/>
                      <p:nvPr/>
                    </p:nvPicPr>
                    <p:blipFill>
                      <a:blip r:embed="rId5"/>
                      <a:stretch>
                        <a:fillRect/>
                      </a:stretch>
                    </p:blipFill>
                    <p:spPr>
                      <a:xfrm>
                        <a:off x="5588000" y="3594100"/>
                        <a:ext cx="127000" cy="203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19298534"/>
              </p:ext>
            </p:extLst>
          </p:nvPr>
        </p:nvGraphicFramePr>
        <p:xfrm>
          <a:off x="5588000" y="3594100"/>
          <a:ext cx="127000" cy="203200"/>
        </p:xfrm>
        <a:graphic>
          <a:graphicData uri="http://schemas.openxmlformats.org/presentationml/2006/ole">
            <mc:AlternateContent xmlns:mc="http://schemas.openxmlformats.org/markup-compatibility/2006">
              <mc:Choice xmlns:v="urn:schemas-microsoft-com:vml" Requires="v">
                <p:oleObj spid="_x0000_s11329" name="Equation" r:id="rId7" imgW="127000" imgH="203200" progId="Equation.DSMT4">
                  <p:embed/>
                </p:oleObj>
              </mc:Choice>
              <mc:Fallback>
                <p:oleObj name="Equation" r:id="rId7" imgW="127000" imgH="203200" progId="Equation.DSMT4">
                  <p:embed/>
                  <p:pic>
                    <p:nvPicPr>
                      <p:cNvPr id="0" name=""/>
                      <p:cNvPicPr/>
                      <p:nvPr/>
                    </p:nvPicPr>
                    <p:blipFill>
                      <a:blip r:embed="rId5"/>
                      <a:stretch>
                        <a:fillRect/>
                      </a:stretch>
                    </p:blipFill>
                    <p:spPr>
                      <a:xfrm>
                        <a:off x="5588000" y="3594100"/>
                        <a:ext cx="127000" cy="203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54285582"/>
              </p:ext>
            </p:extLst>
          </p:nvPr>
        </p:nvGraphicFramePr>
        <p:xfrm>
          <a:off x="7527616" y="3277812"/>
          <a:ext cx="692650" cy="1038975"/>
        </p:xfrm>
        <a:graphic>
          <a:graphicData uri="http://schemas.openxmlformats.org/presentationml/2006/ole">
            <mc:AlternateContent xmlns:mc="http://schemas.openxmlformats.org/markup-compatibility/2006">
              <mc:Choice xmlns:v="urn:schemas-microsoft-com:vml" Requires="v">
                <p:oleObj spid="_x0000_s11330" name="Equation" r:id="rId8" imgW="177800" imgH="266700" progId="Equation.DSMT4">
                  <p:embed/>
                </p:oleObj>
              </mc:Choice>
              <mc:Fallback>
                <p:oleObj name="Equation" r:id="rId8" imgW="177800" imgH="266700" progId="Equation.DSMT4">
                  <p:embed/>
                  <p:pic>
                    <p:nvPicPr>
                      <p:cNvPr id="0" name=""/>
                      <p:cNvPicPr/>
                      <p:nvPr/>
                    </p:nvPicPr>
                    <p:blipFill>
                      <a:blip r:embed="rId9"/>
                      <a:stretch>
                        <a:fillRect/>
                      </a:stretch>
                    </p:blipFill>
                    <p:spPr>
                      <a:xfrm>
                        <a:off x="7527616" y="3277812"/>
                        <a:ext cx="692650" cy="1038975"/>
                      </a:xfrm>
                      <a:prstGeom prst="rect">
                        <a:avLst/>
                      </a:prstGeom>
                    </p:spPr>
                  </p:pic>
                </p:oleObj>
              </mc:Fallback>
            </mc:AlternateContent>
          </a:graphicData>
        </a:graphic>
      </p:graphicFrame>
    </p:spTree>
    <p:extLst>
      <p:ext uri="{BB962C8B-B14F-4D97-AF65-F5344CB8AC3E}">
        <p14:creationId xmlns:p14="http://schemas.microsoft.com/office/powerpoint/2010/main" val="21243309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5673820" y="3480446"/>
            <a:ext cx="1968378" cy="2268838"/>
          </a:xfrm>
          <a:custGeom>
            <a:avLst/>
            <a:gdLst>
              <a:gd name="connsiteX0" fmla="*/ 53108 w 2171202"/>
              <a:gd name="connsiteY0" fmla="*/ 228871 h 2537241"/>
              <a:gd name="connsiteX1" fmla="*/ 599325 w 2171202"/>
              <a:gd name="connsiteY1" fmla="*/ 638558 h 2537241"/>
              <a:gd name="connsiteX2" fmla="*/ 1056781 w 2171202"/>
              <a:gd name="connsiteY2" fmla="*/ 1048246 h 2537241"/>
              <a:gd name="connsiteX3" fmla="*/ 1493754 w 2171202"/>
              <a:gd name="connsiteY3" fmla="*/ 1587668 h 2537241"/>
              <a:gd name="connsiteX4" fmla="*/ 1746379 w 2171202"/>
              <a:gd name="connsiteY4" fmla="*/ 1990527 h 2537241"/>
              <a:gd name="connsiteX5" fmla="*/ 2019487 w 2171202"/>
              <a:gd name="connsiteY5" fmla="*/ 2454840 h 2537241"/>
              <a:gd name="connsiteX6" fmla="*/ 2012659 w 2171202"/>
              <a:gd name="connsiteY6" fmla="*/ 167417 h 2537241"/>
              <a:gd name="connsiteX7" fmla="*/ 53108 w 2171202"/>
              <a:gd name="connsiteY7" fmla="*/ 228871 h 2537241"/>
              <a:gd name="connsiteX0" fmla="*/ 53108 w 2171202"/>
              <a:gd name="connsiteY0" fmla="*/ 228871 h 2537241"/>
              <a:gd name="connsiteX1" fmla="*/ 599325 w 2171202"/>
              <a:gd name="connsiteY1" fmla="*/ 638558 h 2537241"/>
              <a:gd name="connsiteX2" fmla="*/ 1056781 w 2171202"/>
              <a:gd name="connsiteY2" fmla="*/ 1048246 h 2537241"/>
              <a:gd name="connsiteX3" fmla="*/ 1493754 w 2171202"/>
              <a:gd name="connsiteY3" fmla="*/ 1587668 h 2537241"/>
              <a:gd name="connsiteX4" fmla="*/ 1746379 w 2171202"/>
              <a:gd name="connsiteY4" fmla="*/ 1990527 h 2537241"/>
              <a:gd name="connsiteX5" fmla="*/ 2019487 w 2171202"/>
              <a:gd name="connsiteY5" fmla="*/ 2454840 h 2537241"/>
              <a:gd name="connsiteX6" fmla="*/ 2012659 w 2171202"/>
              <a:gd name="connsiteY6" fmla="*/ 167417 h 2537241"/>
              <a:gd name="connsiteX7" fmla="*/ 53108 w 2171202"/>
              <a:gd name="connsiteY7" fmla="*/ 228871 h 2537241"/>
              <a:gd name="connsiteX0" fmla="*/ 53108 w 2171202"/>
              <a:gd name="connsiteY0" fmla="*/ 228871 h 2537241"/>
              <a:gd name="connsiteX1" fmla="*/ 599325 w 2171202"/>
              <a:gd name="connsiteY1" fmla="*/ 638558 h 2537241"/>
              <a:gd name="connsiteX2" fmla="*/ 1056781 w 2171202"/>
              <a:gd name="connsiteY2" fmla="*/ 1048246 h 2537241"/>
              <a:gd name="connsiteX3" fmla="*/ 1493754 w 2171202"/>
              <a:gd name="connsiteY3" fmla="*/ 1587668 h 2537241"/>
              <a:gd name="connsiteX4" fmla="*/ 1746379 w 2171202"/>
              <a:gd name="connsiteY4" fmla="*/ 1990527 h 2537241"/>
              <a:gd name="connsiteX5" fmla="*/ 2019487 w 2171202"/>
              <a:gd name="connsiteY5" fmla="*/ 2454840 h 2537241"/>
              <a:gd name="connsiteX6" fmla="*/ 2012659 w 2171202"/>
              <a:gd name="connsiteY6" fmla="*/ 167417 h 2537241"/>
              <a:gd name="connsiteX7" fmla="*/ 53108 w 2171202"/>
              <a:gd name="connsiteY7" fmla="*/ 228871 h 2537241"/>
              <a:gd name="connsiteX0" fmla="*/ 53108 w 2040787"/>
              <a:gd name="connsiteY0" fmla="*/ 228871 h 2537241"/>
              <a:gd name="connsiteX1" fmla="*/ 599325 w 2040787"/>
              <a:gd name="connsiteY1" fmla="*/ 638558 h 2537241"/>
              <a:gd name="connsiteX2" fmla="*/ 1056781 w 2040787"/>
              <a:gd name="connsiteY2" fmla="*/ 1048246 h 2537241"/>
              <a:gd name="connsiteX3" fmla="*/ 1493754 w 2040787"/>
              <a:gd name="connsiteY3" fmla="*/ 1587668 h 2537241"/>
              <a:gd name="connsiteX4" fmla="*/ 1746379 w 2040787"/>
              <a:gd name="connsiteY4" fmla="*/ 1990527 h 2537241"/>
              <a:gd name="connsiteX5" fmla="*/ 2019487 w 2040787"/>
              <a:gd name="connsiteY5" fmla="*/ 2454840 h 2537241"/>
              <a:gd name="connsiteX6" fmla="*/ 2012659 w 2040787"/>
              <a:gd name="connsiteY6" fmla="*/ 167417 h 2537241"/>
              <a:gd name="connsiteX7" fmla="*/ 53108 w 2040787"/>
              <a:gd name="connsiteY7" fmla="*/ 228871 h 2537241"/>
              <a:gd name="connsiteX0" fmla="*/ 53108 w 2040787"/>
              <a:gd name="connsiteY0" fmla="*/ 62018 h 2370388"/>
              <a:gd name="connsiteX1" fmla="*/ 599325 w 2040787"/>
              <a:gd name="connsiteY1" fmla="*/ 471705 h 2370388"/>
              <a:gd name="connsiteX2" fmla="*/ 1056781 w 2040787"/>
              <a:gd name="connsiteY2" fmla="*/ 881393 h 2370388"/>
              <a:gd name="connsiteX3" fmla="*/ 1493754 w 2040787"/>
              <a:gd name="connsiteY3" fmla="*/ 1420815 h 2370388"/>
              <a:gd name="connsiteX4" fmla="*/ 1746379 w 2040787"/>
              <a:gd name="connsiteY4" fmla="*/ 1823674 h 2370388"/>
              <a:gd name="connsiteX5" fmla="*/ 2019487 w 2040787"/>
              <a:gd name="connsiteY5" fmla="*/ 2287987 h 2370388"/>
              <a:gd name="connsiteX6" fmla="*/ 2012659 w 2040787"/>
              <a:gd name="connsiteY6" fmla="*/ 564 h 2370388"/>
              <a:gd name="connsiteX7" fmla="*/ 53108 w 2040787"/>
              <a:gd name="connsiteY7" fmla="*/ 62018 h 2370388"/>
              <a:gd name="connsiteX0" fmla="*/ 53108 w 2040787"/>
              <a:gd name="connsiteY0" fmla="*/ 61454 h 2369824"/>
              <a:gd name="connsiteX1" fmla="*/ 599325 w 2040787"/>
              <a:gd name="connsiteY1" fmla="*/ 471141 h 2369824"/>
              <a:gd name="connsiteX2" fmla="*/ 1056781 w 2040787"/>
              <a:gd name="connsiteY2" fmla="*/ 880829 h 2369824"/>
              <a:gd name="connsiteX3" fmla="*/ 1493754 w 2040787"/>
              <a:gd name="connsiteY3" fmla="*/ 1420251 h 2369824"/>
              <a:gd name="connsiteX4" fmla="*/ 1746379 w 2040787"/>
              <a:gd name="connsiteY4" fmla="*/ 1823110 h 2369824"/>
              <a:gd name="connsiteX5" fmla="*/ 2019487 w 2040787"/>
              <a:gd name="connsiteY5" fmla="*/ 2287423 h 2369824"/>
              <a:gd name="connsiteX6" fmla="*/ 2012659 w 2040787"/>
              <a:gd name="connsiteY6" fmla="*/ 0 h 2369824"/>
              <a:gd name="connsiteX7" fmla="*/ 53108 w 2040787"/>
              <a:gd name="connsiteY7" fmla="*/ 61454 h 2369824"/>
              <a:gd name="connsiteX0" fmla="*/ 0 w 1987679"/>
              <a:gd name="connsiteY0" fmla="*/ 61454 h 2369824"/>
              <a:gd name="connsiteX1" fmla="*/ 546217 w 1987679"/>
              <a:gd name="connsiteY1" fmla="*/ 471141 h 2369824"/>
              <a:gd name="connsiteX2" fmla="*/ 1003673 w 1987679"/>
              <a:gd name="connsiteY2" fmla="*/ 880829 h 2369824"/>
              <a:gd name="connsiteX3" fmla="*/ 1440646 w 1987679"/>
              <a:gd name="connsiteY3" fmla="*/ 1420251 h 2369824"/>
              <a:gd name="connsiteX4" fmla="*/ 1693271 w 1987679"/>
              <a:gd name="connsiteY4" fmla="*/ 1823110 h 2369824"/>
              <a:gd name="connsiteX5" fmla="*/ 1966379 w 1987679"/>
              <a:gd name="connsiteY5" fmla="*/ 2287423 h 2369824"/>
              <a:gd name="connsiteX6" fmla="*/ 1959551 w 1987679"/>
              <a:gd name="connsiteY6" fmla="*/ 0 h 2369824"/>
              <a:gd name="connsiteX7" fmla="*/ 0 w 1987679"/>
              <a:gd name="connsiteY7" fmla="*/ 61454 h 2369824"/>
              <a:gd name="connsiteX0" fmla="*/ 0 w 1987679"/>
              <a:gd name="connsiteY0" fmla="*/ 61454 h 2369824"/>
              <a:gd name="connsiteX1" fmla="*/ 546217 w 1987679"/>
              <a:gd name="connsiteY1" fmla="*/ 471141 h 2369824"/>
              <a:gd name="connsiteX2" fmla="*/ 1003673 w 1987679"/>
              <a:gd name="connsiteY2" fmla="*/ 880829 h 2369824"/>
              <a:gd name="connsiteX3" fmla="*/ 1440646 w 1987679"/>
              <a:gd name="connsiteY3" fmla="*/ 1420251 h 2369824"/>
              <a:gd name="connsiteX4" fmla="*/ 1693271 w 1987679"/>
              <a:gd name="connsiteY4" fmla="*/ 1823110 h 2369824"/>
              <a:gd name="connsiteX5" fmla="*/ 1966379 w 1987679"/>
              <a:gd name="connsiteY5" fmla="*/ 2287423 h 2369824"/>
              <a:gd name="connsiteX6" fmla="*/ 1959551 w 1987679"/>
              <a:gd name="connsiteY6" fmla="*/ 0 h 2369824"/>
              <a:gd name="connsiteX7" fmla="*/ 0 w 1987679"/>
              <a:gd name="connsiteY7" fmla="*/ 61454 h 2369824"/>
              <a:gd name="connsiteX0" fmla="*/ 0 w 1987679"/>
              <a:gd name="connsiteY0" fmla="*/ 61454 h 2287423"/>
              <a:gd name="connsiteX1" fmla="*/ 546217 w 1987679"/>
              <a:gd name="connsiteY1" fmla="*/ 471141 h 2287423"/>
              <a:gd name="connsiteX2" fmla="*/ 1003673 w 1987679"/>
              <a:gd name="connsiteY2" fmla="*/ 880829 h 2287423"/>
              <a:gd name="connsiteX3" fmla="*/ 1440646 w 1987679"/>
              <a:gd name="connsiteY3" fmla="*/ 1420251 h 2287423"/>
              <a:gd name="connsiteX4" fmla="*/ 1693271 w 1987679"/>
              <a:gd name="connsiteY4" fmla="*/ 1823110 h 2287423"/>
              <a:gd name="connsiteX5" fmla="*/ 1966379 w 1987679"/>
              <a:gd name="connsiteY5" fmla="*/ 2287423 h 2287423"/>
              <a:gd name="connsiteX6" fmla="*/ 1959551 w 1987679"/>
              <a:gd name="connsiteY6" fmla="*/ 0 h 2287423"/>
              <a:gd name="connsiteX7" fmla="*/ 0 w 1987679"/>
              <a:gd name="connsiteY7" fmla="*/ 61454 h 2287423"/>
              <a:gd name="connsiteX0" fmla="*/ 0 w 1966379"/>
              <a:gd name="connsiteY0" fmla="*/ 61454 h 2287423"/>
              <a:gd name="connsiteX1" fmla="*/ 546217 w 1966379"/>
              <a:gd name="connsiteY1" fmla="*/ 471141 h 2287423"/>
              <a:gd name="connsiteX2" fmla="*/ 1003673 w 1966379"/>
              <a:gd name="connsiteY2" fmla="*/ 880829 h 2287423"/>
              <a:gd name="connsiteX3" fmla="*/ 1440646 w 1966379"/>
              <a:gd name="connsiteY3" fmla="*/ 1420251 h 2287423"/>
              <a:gd name="connsiteX4" fmla="*/ 1693271 w 1966379"/>
              <a:gd name="connsiteY4" fmla="*/ 1823110 h 2287423"/>
              <a:gd name="connsiteX5" fmla="*/ 1966379 w 1966379"/>
              <a:gd name="connsiteY5" fmla="*/ 2287423 h 2287423"/>
              <a:gd name="connsiteX6" fmla="*/ 1959551 w 1966379"/>
              <a:gd name="connsiteY6" fmla="*/ 0 h 2287423"/>
              <a:gd name="connsiteX7" fmla="*/ 0 w 1966379"/>
              <a:gd name="connsiteY7" fmla="*/ 61454 h 2287423"/>
              <a:gd name="connsiteX0" fmla="*/ 0 w 1966379"/>
              <a:gd name="connsiteY0" fmla="*/ 42869 h 2268838"/>
              <a:gd name="connsiteX1" fmla="*/ 546217 w 1966379"/>
              <a:gd name="connsiteY1" fmla="*/ 452556 h 2268838"/>
              <a:gd name="connsiteX2" fmla="*/ 1003673 w 1966379"/>
              <a:gd name="connsiteY2" fmla="*/ 862244 h 2268838"/>
              <a:gd name="connsiteX3" fmla="*/ 1440646 w 1966379"/>
              <a:gd name="connsiteY3" fmla="*/ 1401666 h 2268838"/>
              <a:gd name="connsiteX4" fmla="*/ 1693271 w 1966379"/>
              <a:gd name="connsiteY4" fmla="*/ 1804525 h 2268838"/>
              <a:gd name="connsiteX5" fmla="*/ 1966379 w 1966379"/>
              <a:gd name="connsiteY5" fmla="*/ 2268838 h 2268838"/>
              <a:gd name="connsiteX6" fmla="*/ 1959551 w 1966379"/>
              <a:gd name="connsiteY6" fmla="*/ 0 h 2268838"/>
              <a:gd name="connsiteX7" fmla="*/ 0 w 1966379"/>
              <a:gd name="connsiteY7" fmla="*/ 42869 h 2268838"/>
              <a:gd name="connsiteX0" fmla="*/ 0 w 1968378"/>
              <a:gd name="connsiteY0" fmla="*/ 42869 h 2268838"/>
              <a:gd name="connsiteX1" fmla="*/ 546217 w 1968378"/>
              <a:gd name="connsiteY1" fmla="*/ 452556 h 2268838"/>
              <a:gd name="connsiteX2" fmla="*/ 1003673 w 1968378"/>
              <a:gd name="connsiteY2" fmla="*/ 862244 h 2268838"/>
              <a:gd name="connsiteX3" fmla="*/ 1440646 w 1968378"/>
              <a:gd name="connsiteY3" fmla="*/ 1401666 h 2268838"/>
              <a:gd name="connsiteX4" fmla="*/ 1693271 w 1968378"/>
              <a:gd name="connsiteY4" fmla="*/ 1804525 h 2268838"/>
              <a:gd name="connsiteX5" fmla="*/ 1966379 w 1968378"/>
              <a:gd name="connsiteY5" fmla="*/ 2268838 h 2268838"/>
              <a:gd name="connsiteX6" fmla="*/ 1959551 w 1968378"/>
              <a:gd name="connsiteY6" fmla="*/ 0 h 2268838"/>
              <a:gd name="connsiteX7" fmla="*/ 0 w 1968378"/>
              <a:gd name="connsiteY7" fmla="*/ 42869 h 226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378" h="2268838">
                <a:moveTo>
                  <a:pt x="0" y="42869"/>
                </a:moveTo>
                <a:cubicBezTo>
                  <a:pt x="242383" y="196502"/>
                  <a:pt x="378938" y="315994"/>
                  <a:pt x="546217" y="452556"/>
                </a:cubicBezTo>
                <a:cubicBezTo>
                  <a:pt x="713496" y="589118"/>
                  <a:pt x="854602" y="704059"/>
                  <a:pt x="1003673" y="862244"/>
                </a:cubicBezTo>
                <a:cubicBezTo>
                  <a:pt x="1152744" y="1020429"/>
                  <a:pt x="1325713" y="1244619"/>
                  <a:pt x="1440646" y="1401666"/>
                </a:cubicBezTo>
                <a:cubicBezTo>
                  <a:pt x="1555579" y="1558713"/>
                  <a:pt x="1605649" y="1659996"/>
                  <a:pt x="1693271" y="1804525"/>
                </a:cubicBezTo>
                <a:cubicBezTo>
                  <a:pt x="1780893" y="1949054"/>
                  <a:pt x="1764962" y="1951330"/>
                  <a:pt x="1966379" y="2268838"/>
                </a:cubicBezTo>
                <a:cubicBezTo>
                  <a:pt x="1976621" y="1746486"/>
                  <a:pt x="1943369" y="475693"/>
                  <a:pt x="1959551" y="0"/>
                </a:cubicBezTo>
                <a:cubicBezTo>
                  <a:pt x="1371231" y="2276"/>
                  <a:pt x="249212" y="32626"/>
                  <a:pt x="0" y="42869"/>
                </a:cubicBezTo>
                <a:close/>
              </a:path>
            </a:pathLst>
          </a:cu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34432"/>
          </a:xfrm>
        </p:spPr>
        <p:txBody>
          <a:bodyPr>
            <a:normAutofit fontScale="90000"/>
          </a:bodyPr>
          <a:lstStyle/>
          <a:p>
            <a:r>
              <a:rPr lang="en-US" dirty="0" smtClean="0"/>
              <a:t>Local Available </a:t>
            </a:r>
            <a:r>
              <a:rPr lang="en-US" dirty="0"/>
              <a:t>P</a:t>
            </a:r>
            <a:r>
              <a:rPr lang="en-US" dirty="0" smtClean="0"/>
              <a:t>otential E</a:t>
            </a:r>
            <a:r>
              <a:rPr lang="en-US" dirty="0"/>
              <a:t>nergy</a:t>
            </a:r>
            <a:br>
              <a:rPr lang="en-US" dirty="0"/>
            </a:br>
            <a:r>
              <a:rPr lang="en-US" sz="2700" dirty="0"/>
              <a:t>Holliday &amp; McIntyre (1981 JFM)</a:t>
            </a:r>
            <a:br>
              <a:rPr lang="en-US" sz="2700" dirty="0"/>
            </a:br>
            <a:endParaRPr lang="en-US" sz="2700" dirty="0"/>
          </a:p>
        </p:txBody>
      </p:sp>
      <p:sp>
        <p:nvSpPr>
          <p:cNvPr id="3" name="Content Placeholder 2"/>
          <p:cNvSpPr>
            <a:spLocks noGrp="1"/>
          </p:cNvSpPr>
          <p:nvPr>
            <p:ph idx="1"/>
          </p:nvPr>
        </p:nvSpPr>
        <p:spPr>
          <a:xfrm>
            <a:off x="457200" y="1752600"/>
            <a:ext cx="3834365" cy="4373563"/>
          </a:xfrm>
        </p:spPr>
        <p:txBody>
          <a:bodyPr>
            <a:normAutofit/>
          </a:bodyPr>
          <a:lstStyle/>
          <a:p>
            <a:r>
              <a:rPr lang="en-US" sz="2000" dirty="0" smtClean="0"/>
              <a:t>Physical interpretation:</a:t>
            </a:r>
          </a:p>
          <a:p>
            <a:r>
              <a:rPr lang="en-US" sz="2000" dirty="0" smtClean="0"/>
              <a:t>APE</a:t>
            </a:r>
            <a:r>
              <a:rPr lang="en-US" sz="2000" baseline="-25000" dirty="0" smtClean="0"/>
              <a:t>V</a:t>
            </a:r>
            <a:r>
              <a:rPr lang="en-US" sz="2000" dirty="0" smtClean="0"/>
              <a:t> = the work required to move a fluid parcel against gravity + buoyancy vertically through the flattened stratification from its initial depth to its current depth.</a:t>
            </a:r>
          </a:p>
        </p:txBody>
      </p:sp>
      <p:graphicFrame>
        <p:nvGraphicFramePr>
          <p:cNvPr id="4" name="Object 3"/>
          <p:cNvGraphicFramePr>
            <a:graphicFrameLocks noChangeAspect="1"/>
          </p:cNvGraphicFramePr>
          <p:nvPr>
            <p:extLst>
              <p:ext uri="{D42A27DB-BD31-4B8C-83A1-F6EECF244321}">
                <p14:modId xmlns:p14="http://schemas.microsoft.com/office/powerpoint/2010/main" val="4276018734"/>
              </p:ext>
            </p:extLst>
          </p:nvPr>
        </p:nvGraphicFramePr>
        <p:xfrm>
          <a:off x="585788" y="4561718"/>
          <a:ext cx="4999037" cy="1208087"/>
        </p:xfrm>
        <a:graphic>
          <a:graphicData uri="http://schemas.openxmlformats.org/presentationml/2006/ole">
            <mc:AlternateContent xmlns:mc="http://schemas.openxmlformats.org/markup-compatibility/2006">
              <mc:Choice xmlns:v="urn:schemas-microsoft-com:vml" Requires="v">
                <p:oleObj spid="_x0000_s1432" name="Equation" r:id="rId3" imgW="1574800" imgH="381000" progId="Equation.DSMT4">
                  <p:embed/>
                </p:oleObj>
              </mc:Choice>
              <mc:Fallback>
                <p:oleObj name="Equation" r:id="rId3" imgW="1574800" imgH="381000" progId="Equation.DSMT4">
                  <p:embed/>
                  <p:pic>
                    <p:nvPicPr>
                      <p:cNvPr id="0" name=""/>
                      <p:cNvPicPr/>
                      <p:nvPr/>
                    </p:nvPicPr>
                    <p:blipFill>
                      <a:blip r:embed="rId4"/>
                      <a:stretch>
                        <a:fillRect/>
                      </a:stretch>
                    </p:blipFill>
                    <p:spPr>
                      <a:xfrm>
                        <a:off x="585788" y="4561718"/>
                        <a:ext cx="4999037" cy="1208087"/>
                      </a:xfrm>
                      <a:prstGeom prst="rect">
                        <a:avLst/>
                      </a:prstGeom>
                    </p:spPr>
                  </p:pic>
                </p:oleObj>
              </mc:Fallback>
            </mc:AlternateContent>
          </a:graphicData>
        </a:graphic>
      </p:graphicFrame>
      <p:cxnSp>
        <p:nvCxnSpPr>
          <p:cNvPr id="14" name="Straight Connector 13"/>
          <p:cNvCxnSpPr/>
          <p:nvPr/>
        </p:nvCxnSpPr>
        <p:spPr>
          <a:xfrm flipV="1">
            <a:off x="5332435" y="3473593"/>
            <a:ext cx="2676485" cy="49723"/>
          </a:xfrm>
          <a:prstGeom prst="line">
            <a:avLst/>
          </a:prstGeom>
          <a:ln w="57150" cmpd="sng">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9" idx="4"/>
          </p:cNvCxnSpPr>
          <p:nvPr/>
        </p:nvCxnSpPr>
        <p:spPr>
          <a:xfrm>
            <a:off x="7633377" y="3571111"/>
            <a:ext cx="6822" cy="2650646"/>
          </a:xfrm>
          <a:prstGeom prst="line">
            <a:avLst/>
          </a:prstGeom>
          <a:ln w="5715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7537782" y="3379922"/>
            <a:ext cx="191189" cy="191189"/>
          </a:xfrm>
          <a:prstGeom prst="ellipse">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420781652"/>
              </p:ext>
            </p:extLst>
          </p:nvPr>
        </p:nvGraphicFramePr>
        <p:xfrm>
          <a:off x="5742878" y="4301309"/>
          <a:ext cx="907629" cy="635340"/>
        </p:xfrm>
        <a:graphic>
          <a:graphicData uri="http://schemas.openxmlformats.org/presentationml/2006/ole">
            <mc:AlternateContent xmlns:mc="http://schemas.openxmlformats.org/markup-compatibility/2006">
              <mc:Choice xmlns:v="urn:schemas-microsoft-com:vml" Requires="v">
                <p:oleObj spid="_x0000_s1433" name="Equation" r:id="rId5" imgW="381000" imgH="266700" progId="Equation.DSMT4">
                  <p:embed/>
                </p:oleObj>
              </mc:Choice>
              <mc:Fallback>
                <p:oleObj name="Equation" r:id="rId5" imgW="381000" imgH="266700" progId="Equation.DSMT4">
                  <p:embed/>
                  <p:pic>
                    <p:nvPicPr>
                      <p:cNvPr id="0" name=""/>
                      <p:cNvPicPr/>
                      <p:nvPr/>
                    </p:nvPicPr>
                    <p:blipFill>
                      <a:blip r:embed="rId6"/>
                      <a:stretch>
                        <a:fillRect/>
                      </a:stretch>
                    </p:blipFill>
                    <p:spPr>
                      <a:xfrm>
                        <a:off x="5742878" y="4301309"/>
                        <a:ext cx="907629" cy="63534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69687682"/>
              </p:ext>
            </p:extLst>
          </p:nvPr>
        </p:nvGraphicFramePr>
        <p:xfrm>
          <a:off x="8008920" y="3273675"/>
          <a:ext cx="372269" cy="372269"/>
        </p:xfrm>
        <a:graphic>
          <a:graphicData uri="http://schemas.openxmlformats.org/presentationml/2006/ole">
            <mc:AlternateContent xmlns:mc="http://schemas.openxmlformats.org/markup-compatibility/2006">
              <mc:Choice xmlns:v="urn:schemas-microsoft-com:vml" Requires="v">
                <p:oleObj spid="_x0000_s1434" name="Equation" r:id="rId7" imgW="127000" imgH="127000" progId="Equation.DSMT4">
                  <p:embed/>
                </p:oleObj>
              </mc:Choice>
              <mc:Fallback>
                <p:oleObj name="Equation" r:id="rId7" imgW="127000" imgH="127000" progId="Equation.DSMT4">
                  <p:embed/>
                  <p:pic>
                    <p:nvPicPr>
                      <p:cNvPr id="0" name=""/>
                      <p:cNvPicPr/>
                      <p:nvPr/>
                    </p:nvPicPr>
                    <p:blipFill>
                      <a:blip r:embed="rId8"/>
                      <a:stretch>
                        <a:fillRect/>
                      </a:stretch>
                    </p:blipFill>
                    <p:spPr>
                      <a:xfrm>
                        <a:off x="8008920" y="3273675"/>
                        <a:ext cx="372269" cy="372269"/>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18795263"/>
              </p:ext>
            </p:extLst>
          </p:nvPr>
        </p:nvGraphicFramePr>
        <p:xfrm>
          <a:off x="8072778" y="5348536"/>
          <a:ext cx="451710" cy="729685"/>
        </p:xfrm>
        <a:graphic>
          <a:graphicData uri="http://schemas.openxmlformats.org/presentationml/2006/ole">
            <mc:AlternateContent xmlns:mc="http://schemas.openxmlformats.org/markup-compatibility/2006">
              <mc:Choice xmlns:v="urn:schemas-microsoft-com:vml" Requires="v">
                <p:oleObj spid="_x0000_s1435" name="Equation" r:id="rId9" imgW="165100" imgH="266700" progId="Equation.DSMT4">
                  <p:embed/>
                </p:oleObj>
              </mc:Choice>
              <mc:Fallback>
                <p:oleObj name="Equation" r:id="rId9" imgW="165100" imgH="266700" progId="Equation.DSMT4">
                  <p:embed/>
                  <p:pic>
                    <p:nvPicPr>
                      <p:cNvPr id="0" name=""/>
                      <p:cNvPicPr/>
                      <p:nvPr/>
                    </p:nvPicPr>
                    <p:blipFill>
                      <a:blip r:embed="rId10"/>
                      <a:stretch>
                        <a:fillRect/>
                      </a:stretch>
                    </p:blipFill>
                    <p:spPr>
                      <a:xfrm>
                        <a:off x="8072778" y="5348536"/>
                        <a:ext cx="451710" cy="72968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20291544"/>
              </p:ext>
            </p:extLst>
          </p:nvPr>
        </p:nvGraphicFramePr>
        <p:xfrm>
          <a:off x="7424487" y="2848381"/>
          <a:ext cx="417779" cy="493739"/>
        </p:xfrm>
        <a:graphic>
          <a:graphicData uri="http://schemas.openxmlformats.org/presentationml/2006/ole">
            <mc:AlternateContent xmlns:mc="http://schemas.openxmlformats.org/markup-compatibility/2006">
              <mc:Choice xmlns:v="urn:schemas-microsoft-com:vml" Requires="v">
                <p:oleObj spid="_x0000_s1436" name="Equation" r:id="rId11" imgW="139700" imgH="165100" progId="Equation.DSMT4">
                  <p:embed/>
                </p:oleObj>
              </mc:Choice>
              <mc:Fallback>
                <p:oleObj name="Equation" r:id="rId11" imgW="139700" imgH="165100" progId="Equation.DSMT4">
                  <p:embed/>
                  <p:pic>
                    <p:nvPicPr>
                      <p:cNvPr id="0" name=""/>
                      <p:cNvPicPr/>
                      <p:nvPr/>
                    </p:nvPicPr>
                    <p:blipFill>
                      <a:blip r:embed="rId12"/>
                      <a:stretch>
                        <a:fillRect/>
                      </a:stretch>
                    </p:blipFill>
                    <p:spPr>
                      <a:xfrm>
                        <a:off x="7424487" y="2848381"/>
                        <a:ext cx="417779" cy="493739"/>
                      </a:xfrm>
                      <a:prstGeom prst="rect">
                        <a:avLst/>
                      </a:prstGeom>
                    </p:spPr>
                  </p:pic>
                </p:oleObj>
              </mc:Fallback>
            </mc:AlternateContent>
          </a:graphicData>
        </a:graphic>
      </p:graphicFrame>
      <p:cxnSp>
        <p:nvCxnSpPr>
          <p:cNvPr id="24" name="Straight Connector 23"/>
          <p:cNvCxnSpPr/>
          <p:nvPr/>
        </p:nvCxnSpPr>
        <p:spPr>
          <a:xfrm flipV="1">
            <a:off x="6977914" y="5734129"/>
            <a:ext cx="1085633" cy="17338"/>
          </a:xfrm>
          <a:prstGeom prst="line">
            <a:avLst/>
          </a:prstGeom>
          <a:ln w="57150" cmpd="sng">
            <a:prstDash val="sysDash"/>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4732650" y="2997548"/>
            <a:ext cx="3283101" cy="3523313"/>
          </a:xfrm>
          <a:custGeom>
            <a:avLst/>
            <a:gdLst>
              <a:gd name="connsiteX0" fmla="*/ 0 w 2908601"/>
              <a:gd name="connsiteY0" fmla="*/ 0 h 3168251"/>
              <a:gd name="connsiteX1" fmla="*/ 1194848 w 2908601"/>
              <a:gd name="connsiteY1" fmla="*/ 730610 h 3168251"/>
              <a:gd name="connsiteX2" fmla="*/ 2150727 w 2908601"/>
              <a:gd name="connsiteY2" fmla="*/ 1761657 h 3168251"/>
              <a:gd name="connsiteX3" fmla="*/ 2908601 w 2908601"/>
              <a:gd name="connsiteY3" fmla="*/ 3168251 h 3168251"/>
            </a:gdLst>
            <a:ahLst/>
            <a:cxnLst>
              <a:cxn ang="0">
                <a:pos x="connsiteX0" y="connsiteY0"/>
              </a:cxn>
              <a:cxn ang="0">
                <a:pos x="connsiteX1" y="connsiteY1"/>
              </a:cxn>
              <a:cxn ang="0">
                <a:pos x="connsiteX2" y="connsiteY2"/>
              </a:cxn>
              <a:cxn ang="0">
                <a:pos x="connsiteX3" y="connsiteY3"/>
              </a:cxn>
            </a:cxnLst>
            <a:rect l="l" t="t" r="r" b="b"/>
            <a:pathLst>
              <a:path w="2908601" h="3168251">
                <a:moveTo>
                  <a:pt x="0" y="0"/>
                </a:moveTo>
                <a:cubicBezTo>
                  <a:pt x="418197" y="218500"/>
                  <a:pt x="836394" y="437001"/>
                  <a:pt x="1194848" y="730610"/>
                </a:cubicBezTo>
                <a:cubicBezTo>
                  <a:pt x="1553303" y="1024220"/>
                  <a:pt x="1865101" y="1355383"/>
                  <a:pt x="2150727" y="1761657"/>
                </a:cubicBezTo>
                <a:cubicBezTo>
                  <a:pt x="2436353" y="2167931"/>
                  <a:pt x="2908601" y="3168251"/>
                  <a:pt x="2908601" y="3168251"/>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386675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Versions of PE and APE</a:t>
            </a:r>
            <a:endParaRPr lang="en-US" dirty="0"/>
          </a:p>
        </p:txBody>
      </p:sp>
      <p:sp>
        <p:nvSpPr>
          <p:cNvPr id="3" name="Content Placeholder 2"/>
          <p:cNvSpPr>
            <a:spLocks noGrp="1"/>
          </p:cNvSpPr>
          <p:nvPr>
            <p:ph idx="1"/>
          </p:nvPr>
        </p:nvSpPr>
        <p:spPr>
          <a:xfrm>
            <a:off x="616330" y="5155204"/>
            <a:ext cx="7281742" cy="1213034"/>
          </a:xfrm>
          <a:ln>
            <a:solidFill>
              <a:schemeClr val="tx2"/>
            </a:solidFill>
          </a:ln>
        </p:spPr>
        <p:txBody>
          <a:bodyPr>
            <a:normAutofit fontScale="92500" lnSpcReduction="20000"/>
          </a:bodyPr>
          <a:lstStyle/>
          <a:p>
            <a:r>
              <a:rPr lang="en-US" dirty="0" smtClean="0"/>
              <a:t>The classic version assumes a “rest state” where all water parcels are at z = 0, and that to move to their actual location we do work as if moving them against gravity with ZERO buoyancy force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23598396"/>
              </p:ext>
            </p:extLst>
          </p:nvPr>
        </p:nvGraphicFramePr>
        <p:xfrm>
          <a:off x="5588000" y="3594100"/>
          <a:ext cx="127000" cy="203200"/>
        </p:xfrm>
        <a:graphic>
          <a:graphicData uri="http://schemas.openxmlformats.org/presentationml/2006/ole">
            <mc:AlternateContent xmlns:mc="http://schemas.openxmlformats.org/markup-compatibility/2006">
              <mc:Choice xmlns:v="urn:schemas-microsoft-com:vml" Requires="v">
                <p:oleObj spid="_x0000_s7285" name="Equation" r:id="rId3" imgW="127000" imgH="203200" progId="Equation.DSMT4">
                  <p:embed/>
                </p:oleObj>
              </mc:Choice>
              <mc:Fallback>
                <p:oleObj name="Equation" r:id="rId3" imgW="127000" imgH="203200" progId="Equation.DSMT4">
                  <p:embed/>
                  <p:pic>
                    <p:nvPicPr>
                      <p:cNvPr id="0" name=""/>
                      <p:cNvPicPr/>
                      <p:nvPr/>
                    </p:nvPicPr>
                    <p:blipFill>
                      <a:blip r:embed="rId4"/>
                      <a:stretch>
                        <a:fillRect/>
                      </a:stretch>
                    </p:blipFill>
                    <p:spPr>
                      <a:xfrm>
                        <a:off x="5588000" y="3594100"/>
                        <a:ext cx="127000" cy="203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81527738"/>
              </p:ext>
            </p:extLst>
          </p:nvPr>
        </p:nvGraphicFramePr>
        <p:xfrm>
          <a:off x="5588000" y="3594100"/>
          <a:ext cx="127000" cy="203200"/>
        </p:xfrm>
        <a:graphic>
          <a:graphicData uri="http://schemas.openxmlformats.org/presentationml/2006/ole">
            <mc:AlternateContent xmlns:mc="http://schemas.openxmlformats.org/markup-compatibility/2006">
              <mc:Choice xmlns:v="urn:schemas-microsoft-com:vml" Requires="v">
                <p:oleObj spid="_x0000_s7286" name="Equation" r:id="rId5" imgW="127000" imgH="203200" progId="Equation.DSMT4">
                  <p:embed/>
                </p:oleObj>
              </mc:Choice>
              <mc:Fallback>
                <p:oleObj name="Equation" r:id="rId5" imgW="127000" imgH="203200" progId="Equation.DSMT4">
                  <p:embed/>
                  <p:pic>
                    <p:nvPicPr>
                      <p:cNvPr id="0" name=""/>
                      <p:cNvPicPr/>
                      <p:nvPr/>
                    </p:nvPicPr>
                    <p:blipFill>
                      <a:blip r:embed="rId4"/>
                      <a:stretch>
                        <a:fillRect/>
                      </a:stretch>
                    </p:blipFill>
                    <p:spPr>
                      <a:xfrm>
                        <a:off x="5588000" y="3594100"/>
                        <a:ext cx="127000" cy="203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05885658"/>
              </p:ext>
            </p:extLst>
          </p:nvPr>
        </p:nvGraphicFramePr>
        <p:xfrm>
          <a:off x="5588000" y="3594100"/>
          <a:ext cx="127000" cy="203200"/>
        </p:xfrm>
        <a:graphic>
          <a:graphicData uri="http://schemas.openxmlformats.org/presentationml/2006/ole">
            <mc:AlternateContent xmlns:mc="http://schemas.openxmlformats.org/markup-compatibility/2006">
              <mc:Choice xmlns:v="urn:schemas-microsoft-com:vml" Requires="v">
                <p:oleObj spid="_x0000_s7287" name="Equation" r:id="rId6" imgW="127000" imgH="203200" progId="Equation.DSMT4">
                  <p:embed/>
                </p:oleObj>
              </mc:Choice>
              <mc:Fallback>
                <p:oleObj name="Equation" r:id="rId6" imgW="127000" imgH="203200" progId="Equation.DSMT4">
                  <p:embed/>
                  <p:pic>
                    <p:nvPicPr>
                      <p:cNvPr id="0" name=""/>
                      <p:cNvPicPr/>
                      <p:nvPr/>
                    </p:nvPicPr>
                    <p:blipFill>
                      <a:blip r:embed="rId4"/>
                      <a:stretch>
                        <a:fillRect/>
                      </a:stretch>
                    </p:blipFill>
                    <p:spPr>
                      <a:xfrm>
                        <a:off x="5588000" y="3594100"/>
                        <a:ext cx="127000" cy="203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44649647"/>
              </p:ext>
            </p:extLst>
          </p:nvPr>
        </p:nvGraphicFramePr>
        <p:xfrm>
          <a:off x="5588000" y="3594100"/>
          <a:ext cx="127000" cy="203200"/>
        </p:xfrm>
        <a:graphic>
          <a:graphicData uri="http://schemas.openxmlformats.org/presentationml/2006/ole">
            <mc:AlternateContent xmlns:mc="http://schemas.openxmlformats.org/markup-compatibility/2006">
              <mc:Choice xmlns:v="urn:schemas-microsoft-com:vml" Requires="v">
                <p:oleObj spid="_x0000_s7288" name="Equation" r:id="rId7" imgW="127000" imgH="203200" progId="Equation.DSMT4">
                  <p:embed/>
                </p:oleObj>
              </mc:Choice>
              <mc:Fallback>
                <p:oleObj name="Equation" r:id="rId7" imgW="127000" imgH="203200" progId="Equation.DSMT4">
                  <p:embed/>
                  <p:pic>
                    <p:nvPicPr>
                      <p:cNvPr id="0" name=""/>
                      <p:cNvPicPr/>
                      <p:nvPr/>
                    </p:nvPicPr>
                    <p:blipFill>
                      <a:blip r:embed="rId8"/>
                      <a:stretch>
                        <a:fillRect/>
                      </a:stretch>
                    </p:blipFill>
                    <p:spPr>
                      <a:xfrm>
                        <a:off x="5588000" y="3594100"/>
                        <a:ext cx="127000" cy="203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7660446"/>
              </p:ext>
            </p:extLst>
          </p:nvPr>
        </p:nvGraphicFramePr>
        <p:xfrm>
          <a:off x="713691" y="1360786"/>
          <a:ext cx="6732232" cy="3508104"/>
        </p:xfrm>
        <a:graphic>
          <a:graphicData uri="http://schemas.openxmlformats.org/presentationml/2006/ole">
            <mc:AlternateContent xmlns:mc="http://schemas.openxmlformats.org/markup-compatibility/2006">
              <mc:Choice xmlns:v="urn:schemas-microsoft-com:vml" Requires="v">
                <p:oleObj spid="_x0000_s7289" name="Equation" r:id="rId9" imgW="2971800" imgH="1549400" progId="Equation.DSMT4">
                  <p:embed/>
                </p:oleObj>
              </mc:Choice>
              <mc:Fallback>
                <p:oleObj name="Equation" r:id="rId9" imgW="2971800" imgH="1549400" progId="Equation.DSMT4">
                  <p:embed/>
                  <p:pic>
                    <p:nvPicPr>
                      <p:cNvPr id="0" name=""/>
                      <p:cNvPicPr/>
                      <p:nvPr/>
                    </p:nvPicPr>
                    <p:blipFill>
                      <a:blip r:embed="rId10"/>
                      <a:stretch>
                        <a:fillRect/>
                      </a:stretch>
                    </p:blipFill>
                    <p:spPr>
                      <a:xfrm>
                        <a:off x="713691" y="1360786"/>
                        <a:ext cx="6732232" cy="3508104"/>
                      </a:xfrm>
                      <a:prstGeom prst="rect">
                        <a:avLst/>
                      </a:prstGeom>
                    </p:spPr>
                  </p:pic>
                </p:oleObj>
              </mc:Fallback>
            </mc:AlternateContent>
          </a:graphicData>
        </a:graphic>
      </p:graphicFrame>
    </p:spTree>
    <p:extLst>
      <p:ext uri="{BB962C8B-B14F-4D97-AF65-F5344CB8AC3E}">
        <p14:creationId xmlns:p14="http://schemas.microsoft.com/office/powerpoint/2010/main" val="33438509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Integrals</a:t>
            </a:r>
            <a:endParaRPr lang="en-US" dirty="0"/>
          </a:p>
        </p:txBody>
      </p:sp>
      <p:sp>
        <p:nvSpPr>
          <p:cNvPr id="3" name="Content Placeholder 2"/>
          <p:cNvSpPr>
            <a:spLocks noGrp="1"/>
          </p:cNvSpPr>
          <p:nvPr>
            <p:ph idx="1"/>
          </p:nvPr>
        </p:nvSpPr>
        <p:spPr>
          <a:xfrm>
            <a:off x="457200" y="1600200"/>
            <a:ext cx="8229600" cy="512693"/>
          </a:xfrm>
        </p:spPr>
        <p:txBody>
          <a:bodyPr/>
          <a:lstStyle/>
          <a:p>
            <a:r>
              <a:rPr lang="en-US" dirty="0" smtClean="0"/>
              <a:t>One can prove that the two ideas give the same result: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64505042"/>
              </p:ext>
            </p:extLst>
          </p:nvPr>
        </p:nvGraphicFramePr>
        <p:xfrm>
          <a:off x="817563" y="3028950"/>
          <a:ext cx="6486525" cy="2363788"/>
        </p:xfrm>
        <a:graphic>
          <a:graphicData uri="http://schemas.openxmlformats.org/presentationml/2006/ole">
            <mc:AlternateContent xmlns:mc="http://schemas.openxmlformats.org/markup-compatibility/2006">
              <mc:Choice xmlns:v="urn:schemas-microsoft-com:vml" Requires="v">
                <p:oleObj spid="_x0000_s16390" name="Equation" r:id="rId3" imgW="1917700" imgH="698500" progId="Equation.DSMT4">
                  <p:embed/>
                </p:oleObj>
              </mc:Choice>
              <mc:Fallback>
                <p:oleObj name="Equation" r:id="rId3" imgW="1917700" imgH="698500" progId="Equation.DSMT4">
                  <p:embed/>
                  <p:pic>
                    <p:nvPicPr>
                      <p:cNvPr id="0" name=""/>
                      <p:cNvPicPr/>
                      <p:nvPr/>
                    </p:nvPicPr>
                    <p:blipFill>
                      <a:blip r:embed="rId4"/>
                      <a:stretch>
                        <a:fillRect/>
                      </a:stretch>
                    </p:blipFill>
                    <p:spPr>
                      <a:xfrm>
                        <a:off x="817563" y="3028950"/>
                        <a:ext cx="6486525" cy="2363788"/>
                      </a:xfrm>
                      <a:prstGeom prst="rect">
                        <a:avLst/>
                      </a:prstGeom>
                    </p:spPr>
                  </p:pic>
                </p:oleObj>
              </mc:Fallback>
            </mc:AlternateContent>
          </a:graphicData>
        </a:graphic>
      </p:graphicFrame>
    </p:spTree>
    <p:extLst>
      <p:ext uri="{BB962C8B-B14F-4D97-AF65-F5344CB8AC3E}">
        <p14:creationId xmlns:p14="http://schemas.microsoft.com/office/powerpoint/2010/main" val="409028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istory</a:t>
            </a:r>
            <a:endParaRPr lang="en-US" dirty="0"/>
          </a:p>
        </p:txBody>
      </p:sp>
      <p:sp>
        <p:nvSpPr>
          <p:cNvPr id="3" name="Content Placeholder 2"/>
          <p:cNvSpPr>
            <a:spLocks noGrp="1"/>
          </p:cNvSpPr>
          <p:nvPr>
            <p:ph idx="1"/>
          </p:nvPr>
        </p:nvSpPr>
        <p:spPr/>
        <p:txBody>
          <a:bodyPr>
            <a:normAutofit fontScale="85000" lnSpcReduction="10000"/>
          </a:bodyPr>
          <a:lstStyle/>
          <a:p>
            <a:r>
              <a:rPr lang="en-US" dirty="0"/>
              <a:t>Lorenz (1955 </a:t>
            </a:r>
            <a:r>
              <a:rPr lang="en-US" dirty="0" err="1"/>
              <a:t>Tellus</a:t>
            </a:r>
            <a:r>
              <a:rPr lang="en-US" dirty="0" smtClean="0"/>
              <a:t>) defined the concept of APE</a:t>
            </a:r>
          </a:p>
          <a:p>
            <a:r>
              <a:rPr lang="en-US" dirty="0" err="1" smtClean="0"/>
              <a:t>Yih</a:t>
            </a:r>
            <a:r>
              <a:rPr lang="en-US" dirty="0" smtClean="0"/>
              <a:t> (1965) through Gill (1982) used the linearized form of APE</a:t>
            </a:r>
            <a:r>
              <a:rPr lang="en-US" baseline="-25000" dirty="0" smtClean="0"/>
              <a:t>V</a:t>
            </a:r>
            <a:endParaRPr lang="en-US" baseline="-25000" dirty="0"/>
          </a:p>
          <a:p>
            <a:r>
              <a:rPr lang="en-US" dirty="0"/>
              <a:t>Holliday and McIntyre (1981 JFM</a:t>
            </a:r>
            <a:r>
              <a:rPr lang="en-US" dirty="0" smtClean="0"/>
              <a:t>) first derived the APE</a:t>
            </a:r>
            <a:r>
              <a:rPr lang="en-US" baseline="-25000" dirty="0" smtClean="0"/>
              <a:t>V</a:t>
            </a:r>
            <a:r>
              <a:rPr lang="en-US" dirty="0" smtClean="0"/>
              <a:t> and conservation law, but notation was difficult</a:t>
            </a:r>
            <a:endParaRPr lang="en-US" dirty="0"/>
          </a:p>
          <a:p>
            <a:r>
              <a:rPr lang="en-US" dirty="0"/>
              <a:t>Shepherd (1993 </a:t>
            </a:r>
            <a:r>
              <a:rPr lang="en-US" dirty="0" err="1"/>
              <a:t>Atm-Ocn</a:t>
            </a:r>
            <a:r>
              <a:rPr lang="en-US" dirty="0" smtClean="0"/>
              <a:t>) solved the whole problem and improved notation a bit</a:t>
            </a:r>
            <a:endParaRPr lang="en-US" dirty="0"/>
          </a:p>
          <a:p>
            <a:r>
              <a:rPr lang="en-US" dirty="0"/>
              <a:t>Winters et al. (1995 JFM</a:t>
            </a:r>
            <a:r>
              <a:rPr lang="en-US" dirty="0" smtClean="0"/>
              <a:t>) reminded the ocean community of how Lorenz’ concept could be used to diagnose volume-integrated mixing</a:t>
            </a:r>
            <a:endParaRPr lang="en-US" dirty="0"/>
          </a:p>
          <a:p>
            <a:r>
              <a:rPr lang="en-US" dirty="0" err="1"/>
              <a:t>Scotti</a:t>
            </a:r>
            <a:r>
              <a:rPr lang="en-US" dirty="0"/>
              <a:t> et al. (2006 JFM</a:t>
            </a:r>
            <a:r>
              <a:rPr lang="en-US" dirty="0" smtClean="0"/>
              <a:t>) </a:t>
            </a:r>
            <a:r>
              <a:rPr lang="en-US" dirty="0" smtClean="0"/>
              <a:t>Rediscovered </a:t>
            </a:r>
            <a:r>
              <a:rPr lang="en-US" dirty="0" smtClean="0"/>
              <a:t>HM81 and </a:t>
            </a:r>
            <a:r>
              <a:rPr lang="en-US" dirty="0" smtClean="0"/>
              <a:t>applied </a:t>
            </a:r>
            <a:r>
              <a:rPr lang="en-US" dirty="0" smtClean="0"/>
              <a:t>it to internal waves</a:t>
            </a:r>
            <a:endParaRPr lang="en-US" dirty="0"/>
          </a:p>
          <a:p>
            <a:r>
              <a:rPr lang="en-US" dirty="0"/>
              <a:t>Kang &amp; </a:t>
            </a:r>
            <a:r>
              <a:rPr lang="en-US" dirty="0" err="1"/>
              <a:t>Fringer</a:t>
            </a:r>
            <a:r>
              <a:rPr lang="en-US" dirty="0"/>
              <a:t> (2010</a:t>
            </a:r>
            <a:r>
              <a:rPr lang="en-US" dirty="0" smtClean="0"/>
              <a:t>) Improve notation and compare APE</a:t>
            </a:r>
            <a:r>
              <a:rPr lang="en-US" baseline="-25000" dirty="0" smtClean="0"/>
              <a:t>V</a:t>
            </a:r>
            <a:r>
              <a:rPr lang="en-US" dirty="0" smtClean="0"/>
              <a:t> to </a:t>
            </a:r>
            <a:r>
              <a:rPr lang="en-US" dirty="0" smtClean="0"/>
              <a:t>other formulations</a:t>
            </a:r>
            <a:endParaRPr lang="en-US" dirty="0"/>
          </a:p>
          <a:p>
            <a:r>
              <a:rPr lang="en-US" dirty="0" err="1"/>
              <a:t>Scotti</a:t>
            </a:r>
            <a:r>
              <a:rPr lang="en-US" dirty="0"/>
              <a:t> &amp; White (2014 JFM</a:t>
            </a:r>
            <a:r>
              <a:rPr lang="en-US" dirty="0" smtClean="0"/>
              <a:t>) Apply APE</a:t>
            </a:r>
            <a:r>
              <a:rPr lang="en-US" baseline="-25000" dirty="0" smtClean="0"/>
              <a:t>V</a:t>
            </a:r>
            <a:r>
              <a:rPr lang="en-US" dirty="0" smtClean="0"/>
              <a:t> to mixing in turbulent flows</a:t>
            </a:r>
            <a:endParaRPr lang="en-US" dirty="0"/>
          </a:p>
          <a:p>
            <a:r>
              <a:rPr lang="en-US" dirty="0" err="1"/>
              <a:t>Zemskova</a:t>
            </a:r>
            <a:r>
              <a:rPr lang="en-US" dirty="0"/>
              <a:t> et al. (2015 JPO</a:t>
            </a:r>
            <a:r>
              <a:rPr lang="en-US" dirty="0" smtClean="0"/>
              <a:t>) Apply APE</a:t>
            </a:r>
            <a:r>
              <a:rPr lang="en-US" baseline="-25000" dirty="0" smtClean="0"/>
              <a:t>V</a:t>
            </a:r>
            <a:r>
              <a:rPr lang="en-US" dirty="0" smtClean="0"/>
              <a:t> to ECCO2 general ocean circulation</a:t>
            </a:r>
            <a:endParaRPr lang="en-US" dirty="0"/>
          </a:p>
          <a:p>
            <a:endParaRPr lang="en-US" dirty="0"/>
          </a:p>
        </p:txBody>
      </p:sp>
    </p:spTree>
    <p:extLst>
      <p:ext uri="{BB962C8B-B14F-4D97-AF65-F5344CB8AC3E}">
        <p14:creationId xmlns:p14="http://schemas.microsoft.com/office/powerpoint/2010/main" val="3132296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658</TotalTime>
  <Words>759</Words>
  <Application>Microsoft Macintosh PowerPoint</Application>
  <PresentationFormat>On-screen Show (4:3)</PresentationFormat>
  <Paragraphs>59</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Clarity</vt:lpstr>
      <vt:lpstr>Equation</vt:lpstr>
      <vt:lpstr>MathType 6.0 Equation</vt:lpstr>
      <vt:lpstr>Closed Energy Budgets for Regional Numerical Simulations</vt:lpstr>
      <vt:lpstr>Stories</vt:lpstr>
      <vt:lpstr>“Available potential energy and the maintenance of the general circulation” Edward N. Lorenz (1955) Tellus</vt:lpstr>
      <vt:lpstr>Lorenz Available Potential Energy</vt:lpstr>
      <vt:lpstr>The Flattened Background State (Winters et al. 1995 JFM)</vt:lpstr>
      <vt:lpstr>Local Available Potential Energy Holliday &amp; McIntyre (1981 JFM) </vt:lpstr>
      <vt:lpstr>Different Versions of PE and APE</vt:lpstr>
      <vt:lpstr>Volume Integrals</vt:lpstr>
      <vt:lpstr>History</vt:lpstr>
      <vt:lpstr>Kinetic Energy Equation</vt:lpstr>
      <vt:lpstr>APE Equation</vt:lpstr>
      <vt:lpstr>Combined</vt:lpstr>
      <vt:lpstr>Forming closed budgets in ROMS</vt:lpstr>
      <vt:lpstr>What can we learn?</vt:lpstr>
      <vt:lpstr>Energy Budget Terms vertically integrated &amp; tidally averaged</vt:lpstr>
      <vt:lpstr>APE (2 kinds) &amp; KE vertically integrated &amp; tidally averaged</vt:lpstr>
      <vt:lpstr>Shelf Volume Integrals</vt:lpstr>
      <vt:lpstr>Estuary Volume Integrals</vt:lpstr>
      <vt:lpstr>Conclusions</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Closed Energy Budgets for Regional Numerical Simulations</dc:title>
  <dc:creator>Parker MacCready</dc:creator>
  <cp:lastModifiedBy>Parker MacCready</cp:lastModifiedBy>
  <cp:revision>75</cp:revision>
  <dcterms:created xsi:type="dcterms:W3CDTF">2015-08-24T17:10:05Z</dcterms:created>
  <dcterms:modified xsi:type="dcterms:W3CDTF">2015-09-02T07:18:31Z</dcterms:modified>
</cp:coreProperties>
</file>